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6" r:id="rId10"/>
    <p:sldId id="267" r:id="rId11"/>
    <p:sldId id="270" r:id="rId12"/>
    <p:sldId id="271" r:id="rId13"/>
    <p:sldId id="273" r:id="rId14"/>
    <p:sldId id="268" r:id="rId15"/>
    <p:sldId id="275" r:id="rId16"/>
    <p:sldId id="274" r:id="rId17"/>
    <p:sldId id="278" r:id="rId18"/>
    <p:sldId id="269" r:id="rId19"/>
    <p:sldId id="279" r:id="rId20"/>
    <p:sldId id="280" r:id="rId21"/>
    <p:sldId id="277" r:id="rId22"/>
    <p:sldId id="276" r:id="rId2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655"/>
    <p:restoredTop sz="94697"/>
  </p:normalViewPr>
  <p:slideViewPr>
    <p:cSldViewPr snapToGrid="0" snapToObjects="1">
      <p:cViewPr varScale="1">
        <p:scale>
          <a:sx n="163" d="100"/>
          <a:sy n="163" d="100"/>
        </p:scale>
        <p:origin x="164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2BF370-245A-9C4B-9502-E3CA7226C423}" type="datetimeFigureOut">
              <a:rPr lang="en-US" smtClean="0"/>
              <a:t>9/26/18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4A0B32-DCDA-774E-A004-2DD40FF23A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1607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7B47A-2ED0-344C-B9D9-E2A351E0FA7F}" type="datetime1">
              <a:rPr lang="en-US" smtClean="0"/>
              <a:t>9/26/18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Learning, SDSU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264B7-8E8E-C346-A13A-10BC2FB604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1527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E06E5-3325-E645-AB31-BC4C48878AEC}" type="datetime1">
              <a:rPr lang="en-US" smtClean="0"/>
              <a:t>9/26/18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Learning, SDSU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264B7-8E8E-C346-A13A-10BC2FB604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6896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8DFCA1-A788-284B-8FD4-B2A2C07BB64C}" type="datetime1">
              <a:rPr lang="en-US" smtClean="0"/>
              <a:t>9/26/18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Learning, SDSU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264B7-8E8E-C346-A13A-10BC2FB604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4390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96F0D-8A8D-E54C-AD8F-4811A474B775}" type="datetime1">
              <a:rPr lang="en-US" smtClean="0"/>
              <a:t>9/26/18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Learning, SDSU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264B7-8E8E-C346-A13A-10BC2FB604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5057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81740B-F324-F842-B607-99F9E513C64F}" type="datetime1">
              <a:rPr lang="en-US" smtClean="0"/>
              <a:t>9/26/18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Learning, SDSU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264B7-8E8E-C346-A13A-10BC2FB604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4166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3BE896-6060-3F4A-9DEA-78D4C9B79B1E}" type="datetime1">
              <a:rPr lang="en-US" smtClean="0"/>
              <a:t>9/26/18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Learning, SDSU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264B7-8E8E-C346-A13A-10BC2FB604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9789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C370E-4FBC-2249-853B-099A76BFD03C}" type="datetime1">
              <a:rPr lang="en-US" smtClean="0"/>
              <a:t>9/26/18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Learning, SDSU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264B7-8E8E-C346-A13A-10BC2FB604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545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F0213-3BBB-9D43-AB4F-DDE16C8AF37B}" type="datetime1">
              <a:rPr lang="en-US" smtClean="0"/>
              <a:t>9/26/18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Learning, SDSU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264B7-8E8E-C346-A13A-10BC2FB604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6408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DBC8A-365D-114D-B46F-734530BE7BFF}" type="datetime1">
              <a:rPr lang="en-US" smtClean="0"/>
              <a:t>9/26/18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Learning, SDSU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264B7-8E8E-C346-A13A-10BC2FB604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2521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E289F-113C-974C-828B-F3B1D7580FA5}" type="datetime1">
              <a:rPr lang="en-US" smtClean="0"/>
              <a:t>9/26/18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Learning, SDSU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264B7-8E8E-C346-A13A-10BC2FB604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8775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B5EB87-F8BE-1044-A79F-A8DF8F14AB52}" type="datetime1">
              <a:rPr lang="en-US" smtClean="0"/>
              <a:t>9/26/18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Learning, SDSU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264B7-8E8E-C346-A13A-10BC2FB604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2070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67DBDE-842F-7A45-A01E-7FE478B287CE}" type="datetime1">
              <a:rPr lang="en-US" smtClean="0"/>
              <a:t>9/26/18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CS596 Machine Learning, SDSU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1264B7-8E8E-C346-A13A-10BC2FB604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5434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emf"/><Relationship Id="rId26" Type="http://schemas.openxmlformats.org/officeDocument/2006/relationships/image" Target="../media/image112.png"/><Relationship Id="rId21" Type="http://schemas.openxmlformats.org/officeDocument/2006/relationships/image" Target="../media/image10.emf"/><Relationship Id="rId34" Type="http://schemas.openxmlformats.org/officeDocument/2006/relationships/image" Target="../media/image121.png"/><Relationship Id="rId7" Type="http://schemas.openxmlformats.org/officeDocument/2006/relationships/image" Target="../media/image102.png"/><Relationship Id="rId12" Type="http://schemas.openxmlformats.org/officeDocument/2006/relationships/image" Target="../media/image9.emf"/><Relationship Id="rId25" Type="http://schemas.openxmlformats.org/officeDocument/2006/relationships/image" Target="../media/image111.png"/><Relationship Id="rId33" Type="http://schemas.openxmlformats.org/officeDocument/2006/relationships/image" Target="../media/image120.png"/><Relationship Id="rId2" Type="http://schemas.openxmlformats.org/officeDocument/2006/relationships/image" Target="../media/image1.tiff"/><Relationship Id="rId20" Type="http://schemas.openxmlformats.org/officeDocument/2006/relationships/image" Target="../media/image116.png"/><Relationship Id="rId29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emf"/><Relationship Id="rId11" Type="http://schemas.openxmlformats.org/officeDocument/2006/relationships/image" Target="../media/image107.png"/><Relationship Id="rId24" Type="http://schemas.openxmlformats.org/officeDocument/2006/relationships/image" Target="../media/image110.png"/><Relationship Id="rId32" Type="http://schemas.openxmlformats.org/officeDocument/2006/relationships/image" Target="../media/image119.png"/><Relationship Id="rId5" Type="http://schemas.openxmlformats.org/officeDocument/2006/relationships/image" Target="../media/image76.png"/><Relationship Id="rId23" Type="http://schemas.openxmlformats.org/officeDocument/2006/relationships/image" Target="../media/image109.png"/><Relationship Id="rId28" Type="http://schemas.openxmlformats.org/officeDocument/2006/relationships/image" Target="../media/image114.png"/><Relationship Id="rId10" Type="http://schemas.openxmlformats.org/officeDocument/2006/relationships/image" Target="../media/image106.png"/><Relationship Id="rId31" Type="http://schemas.openxmlformats.org/officeDocument/2006/relationships/image" Target="../media/image118.png"/><Relationship Id="rId4" Type="http://schemas.openxmlformats.org/officeDocument/2006/relationships/image" Target="../media/image71.png"/><Relationship Id="rId9" Type="http://schemas.openxmlformats.org/officeDocument/2006/relationships/image" Target="../media/image105.png"/><Relationship Id="rId22" Type="http://schemas.openxmlformats.org/officeDocument/2006/relationships/image" Target="../media/image108.png"/><Relationship Id="rId27" Type="http://schemas.openxmlformats.org/officeDocument/2006/relationships/image" Target="../media/image113.png"/><Relationship Id="rId30" Type="http://schemas.openxmlformats.org/officeDocument/2006/relationships/image" Target="../media/image117.png"/></Relationships>
</file>

<file path=ppt/slides/_rels/slide11.xml.rels><?xml version="1.0" encoding="UTF-8" standalone="yes"?>
<Relationships xmlns="http://schemas.openxmlformats.org/package/2006/relationships"><Relationship Id="rId18" Type="http://schemas.openxmlformats.org/officeDocument/2006/relationships/image" Target="../media/image130.png"/><Relationship Id="rId3" Type="http://schemas.openxmlformats.org/officeDocument/2006/relationships/image" Target="../media/image122.png"/><Relationship Id="rId21" Type="http://schemas.openxmlformats.org/officeDocument/2006/relationships/image" Target="../media/image133.png"/><Relationship Id="rId7" Type="http://schemas.openxmlformats.org/officeDocument/2006/relationships/image" Target="../media/image125.png"/><Relationship Id="rId17" Type="http://schemas.openxmlformats.org/officeDocument/2006/relationships/image" Target="../media/image174.png"/><Relationship Id="rId25" Type="http://schemas.openxmlformats.org/officeDocument/2006/relationships/image" Target="../media/image11.emf"/><Relationship Id="rId2" Type="http://schemas.openxmlformats.org/officeDocument/2006/relationships/image" Target="../media/image1.tiff"/><Relationship Id="rId16" Type="http://schemas.openxmlformats.org/officeDocument/2006/relationships/image" Target="../media/image173.png"/><Relationship Id="rId20" Type="http://schemas.openxmlformats.org/officeDocument/2006/relationships/image" Target="../media/image1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4.png"/><Relationship Id="rId11" Type="http://schemas.openxmlformats.org/officeDocument/2006/relationships/image" Target="../media/image129.png"/><Relationship Id="rId24" Type="http://schemas.openxmlformats.org/officeDocument/2006/relationships/image" Target="../media/image136.png"/><Relationship Id="rId5" Type="http://schemas.openxmlformats.org/officeDocument/2006/relationships/image" Target="../media/image6.emf"/><Relationship Id="rId15" Type="http://schemas.openxmlformats.org/officeDocument/2006/relationships/image" Target="../media/image141.png"/><Relationship Id="rId23" Type="http://schemas.openxmlformats.org/officeDocument/2006/relationships/image" Target="../media/image135.png"/><Relationship Id="rId10" Type="http://schemas.openxmlformats.org/officeDocument/2006/relationships/image" Target="../media/image128.png"/><Relationship Id="rId19" Type="http://schemas.openxmlformats.org/officeDocument/2006/relationships/image" Target="../media/image131.png"/><Relationship Id="rId4" Type="http://schemas.openxmlformats.org/officeDocument/2006/relationships/image" Target="../media/image123.png"/><Relationship Id="rId9" Type="http://schemas.openxmlformats.org/officeDocument/2006/relationships/image" Target="../media/image127.png"/><Relationship Id="rId22" Type="http://schemas.openxmlformats.org/officeDocument/2006/relationships/image" Target="../media/image13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13" Type="http://schemas.openxmlformats.org/officeDocument/2006/relationships/image" Target="../media/image144.png"/><Relationship Id="rId18" Type="http://schemas.openxmlformats.org/officeDocument/2006/relationships/image" Target="../media/image149.png"/><Relationship Id="rId26" Type="http://schemas.openxmlformats.org/officeDocument/2006/relationships/image" Target="../media/image157.png"/><Relationship Id="rId3" Type="http://schemas.openxmlformats.org/officeDocument/2006/relationships/image" Target="../media/image103.png"/><Relationship Id="rId21" Type="http://schemas.openxmlformats.org/officeDocument/2006/relationships/image" Target="../media/image152.png"/><Relationship Id="rId7" Type="http://schemas.openxmlformats.org/officeDocument/2006/relationships/image" Target="../media/image137.png"/><Relationship Id="rId12" Type="http://schemas.openxmlformats.org/officeDocument/2006/relationships/image" Target="../media/image143.png"/><Relationship Id="rId17" Type="http://schemas.openxmlformats.org/officeDocument/2006/relationships/image" Target="../media/image148.png"/><Relationship Id="rId25" Type="http://schemas.openxmlformats.org/officeDocument/2006/relationships/image" Target="../media/image13.emf"/><Relationship Id="rId2" Type="http://schemas.openxmlformats.org/officeDocument/2006/relationships/image" Target="../media/image1.tiff"/><Relationship Id="rId16" Type="http://schemas.openxmlformats.org/officeDocument/2006/relationships/image" Target="../media/image147.png"/><Relationship Id="rId20" Type="http://schemas.openxmlformats.org/officeDocument/2006/relationships/image" Target="../media/image1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emf"/><Relationship Id="rId11" Type="http://schemas.openxmlformats.org/officeDocument/2006/relationships/image" Target="../media/image142.png"/><Relationship Id="rId24" Type="http://schemas.openxmlformats.org/officeDocument/2006/relationships/image" Target="../media/image155.png"/><Relationship Id="rId5" Type="http://schemas.openxmlformats.org/officeDocument/2006/relationships/image" Target="../media/image126.png"/><Relationship Id="rId15" Type="http://schemas.openxmlformats.org/officeDocument/2006/relationships/image" Target="../media/image146.png"/><Relationship Id="rId23" Type="http://schemas.openxmlformats.org/officeDocument/2006/relationships/image" Target="../media/image12.emf"/><Relationship Id="rId10" Type="http://schemas.openxmlformats.org/officeDocument/2006/relationships/image" Target="../media/image140.png"/><Relationship Id="rId19" Type="http://schemas.openxmlformats.org/officeDocument/2006/relationships/image" Target="../media/image150.png"/><Relationship Id="rId4" Type="http://schemas.openxmlformats.org/officeDocument/2006/relationships/image" Target="../media/image104.png"/><Relationship Id="rId9" Type="http://schemas.openxmlformats.org/officeDocument/2006/relationships/image" Target="../media/image139.png"/><Relationship Id="rId14" Type="http://schemas.openxmlformats.org/officeDocument/2006/relationships/image" Target="../media/image145.png"/><Relationship Id="rId22" Type="http://schemas.openxmlformats.org/officeDocument/2006/relationships/image" Target="../media/image15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3.png"/><Relationship Id="rId13" Type="http://schemas.openxmlformats.org/officeDocument/2006/relationships/image" Target="../media/image168.png"/><Relationship Id="rId18" Type="http://schemas.openxmlformats.org/officeDocument/2006/relationships/image" Target="../media/image176.png"/><Relationship Id="rId26" Type="http://schemas.openxmlformats.org/officeDocument/2006/relationships/image" Target="../media/image184.png"/><Relationship Id="rId3" Type="http://schemas.openxmlformats.org/officeDocument/2006/relationships/image" Target="../media/image158.png"/><Relationship Id="rId21" Type="http://schemas.openxmlformats.org/officeDocument/2006/relationships/image" Target="../media/image179.png"/><Relationship Id="rId7" Type="http://schemas.openxmlformats.org/officeDocument/2006/relationships/image" Target="../media/image162.png"/><Relationship Id="rId12" Type="http://schemas.openxmlformats.org/officeDocument/2006/relationships/image" Target="../media/image167.png"/><Relationship Id="rId17" Type="http://schemas.openxmlformats.org/officeDocument/2006/relationships/image" Target="../media/image172.png"/><Relationship Id="rId25" Type="http://schemas.openxmlformats.org/officeDocument/2006/relationships/image" Target="../media/image183.png"/><Relationship Id="rId2" Type="http://schemas.openxmlformats.org/officeDocument/2006/relationships/image" Target="../media/image1.tiff"/><Relationship Id="rId16" Type="http://schemas.openxmlformats.org/officeDocument/2006/relationships/image" Target="../media/image171.png"/><Relationship Id="rId20" Type="http://schemas.openxmlformats.org/officeDocument/2006/relationships/image" Target="../media/image1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1.png"/><Relationship Id="rId11" Type="http://schemas.openxmlformats.org/officeDocument/2006/relationships/image" Target="../media/image166.png"/><Relationship Id="rId24" Type="http://schemas.openxmlformats.org/officeDocument/2006/relationships/image" Target="../media/image182.png"/><Relationship Id="rId5" Type="http://schemas.openxmlformats.org/officeDocument/2006/relationships/image" Target="../media/image160.png"/><Relationship Id="rId15" Type="http://schemas.openxmlformats.org/officeDocument/2006/relationships/image" Target="../media/image170.png"/><Relationship Id="rId23" Type="http://schemas.openxmlformats.org/officeDocument/2006/relationships/image" Target="../media/image181.png"/><Relationship Id="rId28" Type="http://schemas.openxmlformats.org/officeDocument/2006/relationships/image" Target="../media/image186.png"/><Relationship Id="rId10" Type="http://schemas.openxmlformats.org/officeDocument/2006/relationships/image" Target="../media/image165.png"/><Relationship Id="rId19" Type="http://schemas.openxmlformats.org/officeDocument/2006/relationships/image" Target="../media/image177.png"/><Relationship Id="rId4" Type="http://schemas.openxmlformats.org/officeDocument/2006/relationships/image" Target="../media/image159.png"/><Relationship Id="rId9" Type="http://schemas.openxmlformats.org/officeDocument/2006/relationships/image" Target="../media/image164.png"/><Relationship Id="rId14" Type="http://schemas.openxmlformats.org/officeDocument/2006/relationships/image" Target="../media/image169.png"/><Relationship Id="rId22" Type="http://schemas.openxmlformats.org/officeDocument/2006/relationships/image" Target="../media/image180.png"/><Relationship Id="rId27" Type="http://schemas.openxmlformats.org/officeDocument/2006/relationships/image" Target="../media/image18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2.png"/><Relationship Id="rId13" Type="http://schemas.openxmlformats.org/officeDocument/2006/relationships/image" Target="../media/image197.png"/><Relationship Id="rId18" Type="http://schemas.openxmlformats.org/officeDocument/2006/relationships/image" Target="../media/image202.png"/><Relationship Id="rId3" Type="http://schemas.openxmlformats.org/officeDocument/2006/relationships/image" Target="../media/image187.png"/><Relationship Id="rId21" Type="http://schemas.openxmlformats.org/officeDocument/2006/relationships/image" Target="../media/image205.png"/><Relationship Id="rId7" Type="http://schemas.openxmlformats.org/officeDocument/2006/relationships/image" Target="../media/image191.png"/><Relationship Id="rId12" Type="http://schemas.openxmlformats.org/officeDocument/2006/relationships/image" Target="../media/image196.png"/><Relationship Id="rId17" Type="http://schemas.openxmlformats.org/officeDocument/2006/relationships/image" Target="../media/image201.png"/><Relationship Id="rId25" Type="http://schemas.openxmlformats.org/officeDocument/2006/relationships/image" Target="../media/image209.png"/><Relationship Id="rId2" Type="http://schemas.openxmlformats.org/officeDocument/2006/relationships/image" Target="../media/image1.tiff"/><Relationship Id="rId16" Type="http://schemas.openxmlformats.org/officeDocument/2006/relationships/image" Target="../media/image200.png"/><Relationship Id="rId20" Type="http://schemas.openxmlformats.org/officeDocument/2006/relationships/image" Target="../media/image20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0.png"/><Relationship Id="rId11" Type="http://schemas.openxmlformats.org/officeDocument/2006/relationships/image" Target="../media/image195.png"/><Relationship Id="rId24" Type="http://schemas.openxmlformats.org/officeDocument/2006/relationships/image" Target="../media/image208.png"/><Relationship Id="rId5" Type="http://schemas.openxmlformats.org/officeDocument/2006/relationships/image" Target="../media/image189.png"/><Relationship Id="rId15" Type="http://schemas.openxmlformats.org/officeDocument/2006/relationships/image" Target="../media/image199.png"/><Relationship Id="rId23" Type="http://schemas.openxmlformats.org/officeDocument/2006/relationships/image" Target="../media/image207.png"/><Relationship Id="rId10" Type="http://schemas.openxmlformats.org/officeDocument/2006/relationships/image" Target="../media/image194.png"/><Relationship Id="rId19" Type="http://schemas.openxmlformats.org/officeDocument/2006/relationships/image" Target="../media/image203.png"/><Relationship Id="rId4" Type="http://schemas.openxmlformats.org/officeDocument/2006/relationships/image" Target="../media/image188.png"/><Relationship Id="rId9" Type="http://schemas.openxmlformats.org/officeDocument/2006/relationships/image" Target="../media/image193.png"/><Relationship Id="rId14" Type="http://schemas.openxmlformats.org/officeDocument/2006/relationships/image" Target="../media/image198.png"/><Relationship Id="rId22" Type="http://schemas.openxmlformats.org/officeDocument/2006/relationships/image" Target="../media/image206.png"/></Relationships>
</file>

<file path=ppt/slides/_rels/slide15.xml.rels><?xml version="1.0" encoding="UTF-8" standalone="yes"?>
<Relationships xmlns="http://schemas.openxmlformats.org/package/2006/relationships"><Relationship Id="rId18" Type="http://schemas.openxmlformats.org/officeDocument/2006/relationships/image" Target="../media/image154.png"/><Relationship Id="rId26" Type="http://schemas.openxmlformats.org/officeDocument/2006/relationships/image" Target="../media/image216.png"/><Relationship Id="rId21" Type="http://schemas.openxmlformats.org/officeDocument/2006/relationships/image" Target="../media/image211.png"/><Relationship Id="rId17" Type="http://schemas.openxmlformats.org/officeDocument/2006/relationships/image" Target="../media/image174.png"/><Relationship Id="rId25" Type="http://schemas.openxmlformats.org/officeDocument/2006/relationships/image" Target="../media/image215.png"/><Relationship Id="rId2" Type="http://schemas.openxmlformats.org/officeDocument/2006/relationships/image" Target="../media/image1.tiff"/><Relationship Id="rId16" Type="http://schemas.openxmlformats.org/officeDocument/2006/relationships/image" Target="../media/image173.png"/><Relationship Id="rId20" Type="http://schemas.openxmlformats.org/officeDocument/2006/relationships/image" Target="../media/image210.png"/><Relationship Id="rId1" Type="http://schemas.openxmlformats.org/officeDocument/2006/relationships/slideLayout" Target="../slideLayouts/slideLayout2.xml"/><Relationship Id="rId24" Type="http://schemas.openxmlformats.org/officeDocument/2006/relationships/image" Target="../media/image214.png"/><Relationship Id="rId15" Type="http://schemas.openxmlformats.org/officeDocument/2006/relationships/image" Target="../media/image141.png"/><Relationship Id="rId23" Type="http://schemas.openxmlformats.org/officeDocument/2006/relationships/image" Target="../media/image213.png"/><Relationship Id="rId28" Type="http://schemas.openxmlformats.org/officeDocument/2006/relationships/image" Target="../media/image218.png"/><Relationship Id="rId19" Type="http://schemas.openxmlformats.org/officeDocument/2006/relationships/image" Target="../media/image156.png"/><Relationship Id="rId22" Type="http://schemas.openxmlformats.org/officeDocument/2006/relationships/image" Target="../media/image212.png"/><Relationship Id="rId27" Type="http://schemas.openxmlformats.org/officeDocument/2006/relationships/image" Target="../media/image21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4.png"/><Relationship Id="rId18" Type="http://schemas.openxmlformats.org/officeDocument/2006/relationships/image" Target="../media/image175.png"/><Relationship Id="rId26" Type="http://schemas.openxmlformats.org/officeDocument/2006/relationships/image" Target="../media/image235.png"/><Relationship Id="rId3" Type="http://schemas.openxmlformats.org/officeDocument/2006/relationships/image" Target="../media/image219.png"/><Relationship Id="rId21" Type="http://schemas.openxmlformats.org/officeDocument/2006/relationships/image" Target="../media/image230.png"/><Relationship Id="rId7" Type="http://schemas.openxmlformats.org/officeDocument/2006/relationships/image" Target="../media/image223.png"/><Relationship Id="rId17" Type="http://schemas.openxmlformats.org/officeDocument/2006/relationships/image" Target="../media/image174.png"/><Relationship Id="rId25" Type="http://schemas.openxmlformats.org/officeDocument/2006/relationships/image" Target="../media/image234.png"/><Relationship Id="rId2" Type="http://schemas.openxmlformats.org/officeDocument/2006/relationships/image" Target="../media/image1.tiff"/><Relationship Id="rId16" Type="http://schemas.openxmlformats.org/officeDocument/2006/relationships/image" Target="../media/image173.png"/><Relationship Id="rId20" Type="http://schemas.openxmlformats.org/officeDocument/2006/relationships/image" Target="../media/image229.png"/><Relationship Id="rId29" Type="http://schemas.openxmlformats.org/officeDocument/2006/relationships/image" Target="../media/image2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2.png"/><Relationship Id="rId11" Type="http://schemas.openxmlformats.org/officeDocument/2006/relationships/image" Target="../media/image227.png"/><Relationship Id="rId24" Type="http://schemas.openxmlformats.org/officeDocument/2006/relationships/image" Target="../media/image233.png"/><Relationship Id="rId5" Type="http://schemas.openxmlformats.org/officeDocument/2006/relationships/image" Target="../media/image221.png"/><Relationship Id="rId15" Type="http://schemas.openxmlformats.org/officeDocument/2006/relationships/image" Target="../media/image141.png"/><Relationship Id="rId23" Type="http://schemas.openxmlformats.org/officeDocument/2006/relationships/image" Target="../media/image232.png"/><Relationship Id="rId28" Type="http://schemas.openxmlformats.org/officeDocument/2006/relationships/image" Target="../media/image237.png"/><Relationship Id="rId10" Type="http://schemas.openxmlformats.org/officeDocument/2006/relationships/image" Target="../media/image226.png"/><Relationship Id="rId19" Type="http://schemas.openxmlformats.org/officeDocument/2006/relationships/image" Target="../media/image228.png"/><Relationship Id="rId4" Type="http://schemas.openxmlformats.org/officeDocument/2006/relationships/image" Target="../media/image220.png"/><Relationship Id="rId9" Type="http://schemas.openxmlformats.org/officeDocument/2006/relationships/image" Target="../media/image225.png"/><Relationship Id="rId22" Type="http://schemas.openxmlformats.org/officeDocument/2006/relationships/image" Target="../media/image231.png"/><Relationship Id="rId27" Type="http://schemas.openxmlformats.org/officeDocument/2006/relationships/image" Target="../media/image236.png"/><Relationship Id="rId30" Type="http://schemas.openxmlformats.org/officeDocument/2006/relationships/image" Target="../media/image23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5.png"/><Relationship Id="rId13" Type="http://schemas.openxmlformats.org/officeDocument/2006/relationships/image" Target="../media/image250.png"/><Relationship Id="rId3" Type="http://schemas.openxmlformats.org/officeDocument/2006/relationships/image" Target="../media/image240.png"/><Relationship Id="rId7" Type="http://schemas.openxmlformats.org/officeDocument/2006/relationships/image" Target="../media/image244.png"/><Relationship Id="rId12" Type="http://schemas.openxmlformats.org/officeDocument/2006/relationships/image" Target="../media/image249.png"/><Relationship Id="rId2" Type="http://schemas.openxmlformats.org/officeDocument/2006/relationships/image" Target="../media/image1.tiff"/><Relationship Id="rId16" Type="http://schemas.openxmlformats.org/officeDocument/2006/relationships/image" Target="../media/image2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3.png"/><Relationship Id="rId11" Type="http://schemas.openxmlformats.org/officeDocument/2006/relationships/image" Target="../media/image248.png"/><Relationship Id="rId5" Type="http://schemas.openxmlformats.org/officeDocument/2006/relationships/image" Target="../media/image242.png"/><Relationship Id="rId15" Type="http://schemas.openxmlformats.org/officeDocument/2006/relationships/image" Target="../media/image252.png"/><Relationship Id="rId10" Type="http://schemas.openxmlformats.org/officeDocument/2006/relationships/image" Target="../media/image247.png"/><Relationship Id="rId4" Type="http://schemas.openxmlformats.org/officeDocument/2006/relationships/image" Target="../media/image241.png"/><Relationship Id="rId9" Type="http://schemas.openxmlformats.org/officeDocument/2006/relationships/image" Target="../media/image246.png"/><Relationship Id="rId14" Type="http://schemas.openxmlformats.org/officeDocument/2006/relationships/image" Target="../media/image251.png"/></Relationships>
</file>

<file path=ppt/slides/_rels/slide18.xml.rels><?xml version="1.0" encoding="UTF-8" standalone="yes"?>
<Relationships xmlns="http://schemas.openxmlformats.org/package/2006/relationships"><Relationship Id="rId18" Type="http://schemas.openxmlformats.org/officeDocument/2006/relationships/image" Target="../media/image175.png"/><Relationship Id="rId26" Type="http://schemas.openxmlformats.org/officeDocument/2006/relationships/image" Target="../media/image264.png"/><Relationship Id="rId3" Type="http://schemas.openxmlformats.org/officeDocument/2006/relationships/image" Target="../media/image254.png"/><Relationship Id="rId21" Type="http://schemas.openxmlformats.org/officeDocument/2006/relationships/image" Target="../media/image259.png"/><Relationship Id="rId25" Type="http://schemas.openxmlformats.org/officeDocument/2006/relationships/image" Target="../media/image263.png"/><Relationship Id="rId2" Type="http://schemas.openxmlformats.org/officeDocument/2006/relationships/image" Target="../media/image1.tiff"/><Relationship Id="rId20" Type="http://schemas.openxmlformats.org/officeDocument/2006/relationships/image" Target="../media/image258.png"/><Relationship Id="rId29" Type="http://schemas.openxmlformats.org/officeDocument/2006/relationships/image" Target="../media/image267.png"/><Relationship Id="rId1" Type="http://schemas.openxmlformats.org/officeDocument/2006/relationships/slideLayout" Target="../slideLayouts/slideLayout2.xml"/><Relationship Id="rId24" Type="http://schemas.openxmlformats.org/officeDocument/2006/relationships/image" Target="../media/image262.png"/><Relationship Id="rId32" Type="http://schemas.openxmlformats.org/officeDocument/2006/relationships/image" Target="../media/image270.png"/><Relationship Id="rId5" Type="http://schemas.openxmlformats.org/officeDocument/2006/relationships/image" Target="../media/image256.png"/><Relationship Id="rId23" Type="http://schemas.openxmlformats.org/officeDocument/2006/relationships/image" Target="../media/image261.png"/><Relationship Id="rId28" Type="http://schemas.openxmlformats.org/officeDocument/2006/relationships/image" Target="../media/image266.png"/><Relationship Id="rId19" Type="http://schemas.openxmlformats.org/officeDocument/2006/relationships/image" Target="../media/image257.png"/><Relationship Id="rId31" Type="http://schemas.openxmlformats.org/officeDocument/2006/relationships/image" Target="../media/image269.png"/><Relationship Id="rId4" Type="http://schemas.openxmlformats.org/officeDocument/2006/relationships/image" Target="../media/image255.png"/><Relationship Id="rId22" Type="http://schemas.openxmlformats.org/officeDocument/2006/relationships/image" Target="../media/image260.png"/><Relationship Id="rId27" Type="http://schemas.openxmlformats.org/officeDocument/2006/relationships/image" Target="../media/image265.png"/><Relationship Id="rId30" Type="http://schemas.openxmlformats.org/officeDocument/2006/relationships/image" Target="../media/image26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0.png"/><Relationship Id="rId13" Type="http://schemas.openxmlformats.org/officeDocument/2006/relationships/image" Target="../media/image810.png"/><Relationship Id="rId3" Type="http://schemas.openxmlformats.org/officeDocument/2006/relationships/image" Target="../media/image1410.png"/><Relationship Id="rId7" Type="http://schemas.openxmlformats.org/officeDocument/2006/relationships/image" Target="../media/image273.png"/><Relationship Id="rId12" Type="http://schemas.openxmlformats.org/officeDocument/2006/relationships/image" Target="../media/image710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50.png"/><Relationship Id="rId11" Type="http://schemas.openxmlformats.org/officeDocument/2006/relationships/image" Target="../media/image610.png"/><Relationship Id="rId5" Type="http://schemas.openxmlformats.org/officeDocument/2006/relationships/image" Target="../media/image1740.png"/><Relationship Id="rId10" Type="http://schemas.openxmlformats.org/officeDocument/2006/relationships/image" Target="../media/image510.png"/><Relationship Id="rId4" Type="http://schemas.openxmlformats.org/officeDocument/2006/relationships/image" Target="../media/image1730.png"/><Relationship Id="rId9" Type="http://schemas.openxmlformats.org/officeDocument/2006/relationships/image" Target="../media/image41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0.png"/><Relationship Id="rId3" Type="http://schemas.openxmlformats.org/officeDocument/2006/relationships/image" Target="../media/image1410.png"/><Relationship Id="rId7" Type="http://schemas.openxmlformats.org/officeDocument/2006/relationships/image" Target="../media/image910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50.png"/><Relationship Id="rId5" Type="http://schemas.openxmlformats.org/officeDocument/2006/relationships/image" Target="../media/image1740.png"/><Relationship Id="rId10" Type="http://schemas.openxmlformats.org/officeDocument/2006/relationships/image" Target="../media/image272.png"/><Relationship Id="rId4" Type="http://schemas.openxmlformats.org/officeDocument/2006/relationships/image" Target="../media/image1730.png"/><Relationship Id="rId9" Type="http://schemas.openxmlformats.org/officeDocument/2006/relationships/image" Target="../media/image27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27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8.png"/><Relationship Id="rId18" Type="http://schemas.openxmlformats.org/officeDocument/2006/relationships/image" Target="../media/image13.png"/><Relationship Id="rId3" Type="http://schemas.openxmlformats.org/officeDocument/2006/relationships/image" Target="../media/image141.png"/><Relationship Id="rId7" Type="http://schemas.openxmlformats.org/officeDocument/2006/relationships/image" Target="../media/image2.png"/><Relationship Id="rId12" Type="http://schemas.openxmlformats.org/officeDocument/2006/relationships/image" Target="../media/image7.png"/><Relationship Id="rId17" Type="http://schemas.openxmlformats.org/officeDocument/2006/relationships/image" Target="../media/image4.tiff"/><Relationship Id="rId2" Type="http://schemas.openxmlformats.org/officeDocument/2006/relationships/image" Target="../media/image1.tiff"/><Relationship Id="rId16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5.png"/><Relationship Id="rId11" Type="http://schemas.openxmlformats.org/officeDocument/2006/relationships/image" Target="../media/image6.png"/><Relationship Id="rId5" Type="http://schemas.openxmlformats.org/officeDocument/2006/relationships/image" Target="../media/image174.png"/><Relationship Id="rId15" Type="http://schemas.openxmlformats.org/officeDocument/2006/relationships/image" Target="../media/image3.tiff"/><Relationship Id="rId10" Type="http://schemas.openxmlformats.org/officeDocument/2006/relationships/image" Target="../media/image5.png"/><Relationship Id="rId19" Type="http://schemas.openxmlformats.org/officeDocument/2006/relationships/image" Target="../media/image14.png"/><Relationship Id="rId4" Type="http://schemas.openxmlformats.org/officeDocument/2006/relationships/image" Target="../media/image173.png"/><Relationship Id="rId9" Type="http://schemas.openxmlformats.org/officeDocument/2006/relationships/image" Target="../media/image4.png"/><Relationship Id="rId14" Type="http://schemas.openxmlformats.org/officeDocument/2006/relationships/image" Target="../media/image2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5.png"/><Relationship Id="rId13" Type="http://schemas.openxmlformats.org/officeDocument/2006/relationships/image" Target="../media/image22.png"/><Relationship Id="rId3" Type="http://schemas.openxmlformats.org/officeDocument/2006/relationships/image" Target="../media/image16.png"/><Relationship Id="rId7" Type="http://schemas.openxmlformats.org/officeDocument/2006/relationships/image" Target="../media/image174.png"/><Relationship Id="rId12" Type="http://schemas.openxmlformats.org/officeDocument/2006/relationships/image" Target="../media/image21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3.png"/><Relationship Id="rId11" Type="http://schemas.openxmlformats.org/officeDocument/2006/relationships/image" Target="../media/image20.png"/><Relationship Id="rId5" Type="http://schemas.openxmlformats.org/officeDocument/2006/relationships/image" Target="../media/image141.png"/><Relationship Id="rId10" Type="http://schemas.openxmlformats.org/officeDocument/2006/relationships/image" Target="../media/image19.png"/><Relationship Id="rId4" Type="http://schemas.openxmlformats.org/officeDocument/2006/relationships/image" Target="../media/image17.png"/><Relationship Id="rId9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9.png"/><Relationship Id="rId7" Type="http://schemas.openxmlformats.org/officeDocument/2006/relationships/image" Target="../media/image24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12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5.png"/><Relationship Id="rId13" Type="http://schemas.openxmlformats.org/officeDocument/2006/relationships/image" Target="../media/image30.png"/><Relationship Id="rId18" Type="http://schemas.openxmlformats.org/officeDocument/2006/relationships/image" Target="../media/image35.png"/><Relationship Id="rId21" Type="http://schemas.openxmlformats.org/officeDocument/2006/relationships/image" Target="../media/image38.png"/><Relationship Id="rId7" Type="http://schemas.openxmlformats.org/officeDocument/2006/relationships/image" Target="../media/image174.png"/><Relationship Id="rId12" Type="http://schemas.openxmlformats.org/officeDocument/2006/relationships/image" Target="../media/image29.png"/><Relationship Id="rId17" Type="http://schemas.openxmlformats.org/officeDocument/2006/relationships/image" Target="../media/image34.png"/><Relationship Id="rId2" Type="http://schemas.openxmlformats.org/officeDocument/2006/relationships/image" Target="../media/image1.tiff"/><Relationship Id="rId16" Type="http://schemas.openxmlformats.org/officeDocument/2006/relationships/image" Target="../media/image33.png"/><Relationship Id="rId20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3.png"/><Relationship Id="rId11" Type="http://schemas.openxmlformats.org/officeDocument/2006/relationships/image" Target="../media/image28.png"/><Relationship Id="rId5" Type="http://schemas.openxmlformats.org/officeDocument/2006/relationships/image" Target="../media/image141.png"/><Relationship Id="rId15" Type="http://schemas.openxmlformats.org/officeDocument/2006/relationships/image" Target="../media/image32.png"/><Relationship Id="rId10" Type="http://schemas.openxmlformats.org/officeDocument/2006/relationships/image" Target="../media/image27.png"/><Relationship Id="rId19" Type="http://schemas.openxmlformats.org/officeDocument/2006/relationships/image" Target="../media/image36.png"/><Relationship Id="rId9" Type="http://schemas.openxmlformats.org/officeDocument/2006/relationships/image" Target="../media/image26.png"/><Relationship Id="rId14" Type="http://schemas.openxmlformats.org/officeDocument/2006/relationships/image" Target="../media/image31.png"/><Relationship Id="rId22" Type="http://schemas.openxmlformats.org/officeDocument/2006/relationships/image" Target="../media/image3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6.png"/><Relationship Id="rId18" Type="http://schemas.openxmlformats.org/officeDocument/2006/relationships/image" Target="../media/image51.png"/><Relationship Id="rId21" Type="http://schemas.openxmlformats.org/officeDocument/2006/relationships/image" Target="../media/image54.png"/><Relationship Id="rId7" Type="http://schemas.openxmlformats.org/officeDocument/2006/relationships/image" Target="../media/image40.png"/><Relationship Id="rId12" Type="http://schemas.openxmlformats.org/officeDocument/2006/relationships/image" Target="../media/image45.png"/><Relationship Id="rId17" Type="http://schemas.openxmlformats.org/officeDocument/2006/relationships/image" Target="../media/image50.png"/><Relationship Id="rId2" Type="http://schemas.openxmlformats.org/officeDocument/2006/relationships/image" Target="../media/image1.tiff"/><Relationship Id="rId16" Type="http://schemas.openxmlformats.org/officeDocument/2006/relationships/image" Target="../media/image49.png"/><Relationship Id="rId20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44.png"/><Relationship Id="rId15" Type="http://schemas.openxmlformats.org/officeDocument/2006/relationships/image" Target="../media/image48.png"/><Relationship Id="rId23" Type="http://schemas.openxmlformats.org/officeDocument/2006/relationships/image" Target="../media/image56.png"/><Relationship Id="rId10" Type="http://schemas.openxmlformats.org/officeDocument/2006/relationships/image" Target="../media/image43.png"/><Relationship Id="rId19" Type="http://schemas.openxmlformats.org/officeDocument/2006/relationships/image" Target="../media/image52.png"/><Relationship Id="rId9" Type="http://schemas.openxmlformats.org/officeDocument/2006/relationships/image" Target="../media/image42.png"/><Relationship Id="rId14" Type="http://schemas.openxmlformats.org/officeDocument/2006/relationships/image" Target="../media/image47.png"/><Relationship Id="rId22" Type="http://schemas.openxmlformats.org/officeDocument/2006/relationships/image" Target="../media/image55.png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7.png"/><Relationship Id="rId18" Type="http://schemas.openxmlformats.org/officeDocument/2006/relationships/image" Target="../media/image175.png"/><Relationship Id="rId26" Type="http://schemas.openxmlformats.org/officeDocument/2006/relationships/image" Target="../media/image6.emf"/><Relationship Id="rId39" Type="http://schemas.openxmlformats.org/officeDocument/2006/relationships/image" Target="../media/image89.png"/><Relationship Id="rId21" Type="http://schemas.openxmlformats.org/officeDocument/2006/relationships/image" Target="../media/image5.emf"/><Relationship Id="rId34" Type="http://schemas.openxmlformats.org/officeDocument/2006/relationships/image" Target="../media/image84.png"/><Relationship Id="rId42" Type="http://schemas.openxmlformats.org/officeDocument/2006/relationships/image" Target="../media/image92.png"/><Relationship Id="rId47" Type="http://schemas.openxmlformats.org/officeDocument/2006/relationships/image" Target="../media/image97.png"/><Relationship Id="rId50" Type="http://schemas.openxmlformats.org/officeDocument/2006/relationships/image" Target="../media/image100.png"/><Relationship Id="rId7" Type="http://schemas.openxmlformats.org/officeDocument/2006/relationships/image" Target="../media/image61.png"/><Relationship Id="rId2" Type="http://schemas.openxmlformats.org/officeDocument/2006/relationships/image" Target="../media/image1.tiff"/><Relationship Id="rId16" Type="http://schemas.openxmlformats.org/officeDocument/2006/relationships/image" Target="../media/image173.png"/><Relationship Id="rId29" Type="http://schemas.openxmlformats.org/officeDocument/2006/relationships/image" Target="../media/image79.png"/><Relationship Id="rId11" Type="http://schemas.openxmlformats.org/officeDocument/2006/relationships/image" Target="../media/image65.png"/><Relationship Id="rId24" Type="http://schemas.openxmlformats.org/officeDocument/2006/relationships/image" Target="../media/image74.png"/><Relationship Id="rId32" Type="http://schemas.openxmlformats.org/officeDocument/2006/relationships/image" Target="../media/image82.png"/><Relationship Id="rId37" Type="http://schemas.openxmlformats.org/officeDocument/2006/relationships/image" Target="../media/image87.png"/><Relationship Id="rId40" Type="http://schemas.openxmlformats.org/officeDocument/2006/relationships/image" Target="../media/image90.png"/><Relationship Id="rId45" Type="http://schemas.openxmlformats.org/officeDocument/2006/relationships/image" Target="../media/image95.png"/><Relationship Id="rId5" Type="http://schemas.openxmlformats.org/officeDocument/2006/relationships/image" Target="../media/image59.png"/><Relationship Id="rId15" Type="http://schemas.openxmlformats.org/officeDocument/2006/relationships/image" Target="../media/image141.png"/><Relationship Id="rId23" Type="http://schemas.openxmlformats.org/officeDocument/2006/relationships/image" Target="../media/image73.png"/><Relationship Id="rId28" Type="http://schemas.openxmlformats.org/officeDocument/2006/relationships/image" Target="../media/image78.png"/><Relationship Id="rId36" Type="http://schemas.openxmlformats.org/officeDocument/2006/relationships/image" Target="../media/image86.png"/><Relationship Id="rId49" Type="http://schemas.openxmlformats.org/officeDocument/2006/relationships/image" Target="../media/image99.png"/><Relationship Id="rId10" Type="http://schemas.openxmlformats.org/officeDocument/2006/relationships/image" Target="../media/image64.png"/><Relationship Id="rId19" Type="http://schemas.openxmlformats.org/officeDocument/2006/relationships/image" Target="../media/image69.png"/><Relationship Id="rId31" Type="http://schemas.openxmlformats.org/officeDocument/2006/relationships/image" Target="../media/image81.png"/><Relationship Id="rId44" Type="http://schemas.openxmlformats.org/officeDocument/2006/relationships/image" Target="../media/image94.png"/><Relationship Id="rId4" Type="http://schemas.openxmlformats.org/officeDocument/2006/relationships/image" Target="../media/image58.png"/><Relationship Id="rId9" Type="http://schemas.openxmlformats.org/officeDocument/2006/relationships/image" Target="../media/image63.png"/><Relationship Id="rId14" Type="http://schemas.openxmlformats.org/officeDocument/2006/relationships/image" Target="../media/image68.png"/><Relationship Id="rId22" Type="http://schemas.openxmlformats.org/officeDocument/2006/relationships/image" Target="../media/image72.png"/><Relationship Id="rId27" Type="http://schemas.openxmlformats.org/officeDocument/2006/relationships/image" Target="../media/image77.png"/><Relationship Id="rId30" Type="http://schemas.openxmlformats.org/officeDocument/2006/relationships/image" Target="../media/image80.png"/><Relationship Id="rId35" Type="http://schemas.openxmlformats.org/officeDocument/2006/relationships/image" Target="../media/image85.png"/><Relationship Id="rId43" Type="http://schemas.openxmlformats.org/officeDocument/2006/relationships/image" Target="../media/image93.png"/><Relationship Id="rId48" Type="http://schemas.openxmlformats.org/officeDocument/2006/relationships/image" Target="../media/image98.png"/><Relationship Id="rId8" Type="http://schemas.openxmlformats.org/officeDocument/2006/relationships/image" Target="../media/image62.png"/><Relationship Id="rId51" Type="http://schemas.openxmlformats.org/officeDocument/2006/relationships/image" Target="../media/image101.png"/><Relationship Id="rId3" Type="http://schemas.openxmlformats.org/officeDocument/2006/relationships/image" Target="../media/image57.png"/><Relationship Id="rId12" Type="http://schemas.openxmlformats.org/officeDocument/2006/relationships/image" Target="../media/image66.png"/><Relationship Id="rId17" Type="http://schemas.openxmlformats.org/officeDocument/2006/relationships/image" Target="../media/image174.png"/><Relationship Id="rId25" Type="http://schemas.openxmlformats.org/officeDocument/2006/relationships/image" Target="../media/image75.png"/><Relationship Id="rId33" Type="http://schemas.openxmlformats.org/officeDocument/2006/relationships/image" Target="../media/image83.png"/><Relationship Id="rId38" Type="http://schemas.openxmlformats.org/officeDocument/2006/relationships/image" Target="../media/image88.png"/><Relationship Id="rId46" Type="http://schemas.openxmlformats.org/officeDocument/2006/relationships/image" Target="../media/image96.png"/><Relationship Id="rId20" Type="http://schemas.openxmlformats.org/officeDocument/2006/relationships/image" Target="../media/image70.png"/><Relationship Id="rId41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907A0-2D4E-9846-8E8E-8944588485A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Lecture 8: Backpropagation for Neural Networks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18C14A-126C-7A49-8318-BF9D831042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4105276"/>
            <a:ext cx="6858000" cy="1655762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Instructor: Yang Xu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B96909-AFB1-E34C-B8E2-931988DC2C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4EC0E7-A7B0-A54C-B7AF-9117DC503DE9}" type="datetime1">
              <a:rPr lang="en-US" smtClean="0"/>
              <a:t>9/26/18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EA6819-AD1E-324E-AB24-8045625316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CS596 Machine Learning, SDSU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5C5C24-5AD0-514F-8196-0EDADF13D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43600" y="6356353"/>
            <a:ext cx="2057400" cy="365125"/>
          </a:xfrm>
        </p:spPr>
        <p:txBody>
          <a:bodyPr/>
          <a:lstStyle/>
          <a:p>
            <a:fld id="{026BEBDD-9272-BC46-AAF2-B0336BF7CFD9}" type="slidenum">
              <a:rPr lang="en-US" smtClean="0"/>
              <a:t>1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D63AF30-CAEC-8148-93CC-396256E7F2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3421" y="98463"/>
            <a:ext cx="910525" cy="632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7245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FF54E4-31B9-414C-A922-07AEE8AFED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96F0D-8A8D-E54C-AD8F-4811A474B775}" type="datetime1">
              <a:rPr lang="en-US" smtClean="0"/>
              <a:t>9/26/18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61BDE1-228A-4A44-98AE-CFF684FFF3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Learning, SDSU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D75B23-6C2F-E64E-A2D8-2E9B40FCA9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264B7-8E8E-C346-A13A-10BC2FB604AF}" type="slidenum">
              <a:rPr lang="en-US" smtClean="0"/>
              <a:t>10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01CF757-3CA8-3949-9B82-0999BD95CB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82096"/>
            <a:ext cx="7886700" cy="842168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Derivatives </a:t>
            </a:r>
            <a:r>
              <a:rPr lang="en-US" sz="3600" dirty="0" err="1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w.r.t</a:t>
            </a:r>
            <a:r>
              <a:rPr lang="en-US" sz="36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. matrix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E805636-BE77-7541-8D1A-7AC9725EDF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3421" y="98463"/>
            <a:ext cx="910525" cy="63291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C4EE5D3-A63E-B349-A1DB-23CC2F34C250}"/>
                  </a:ext>
                </a:extLst>
              </p:cNvPr>
              <p:cNvSpPr txBox="1"/>
              <p:nvPr/>
            </p:nvSpPr>
            <p:spPr>
              <a:xfrm>
                <a:off x="1069365" y="1201793"/>
                <a:ext cx="1712264" cy="2568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p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C4EE5D3-A63E-B349-A1DB-23CC2F34C2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9365" y="1201793"/>
                <a:ext cx="1712264" cy="256802"/>
              </a:xfrm>
              <a:prstGeom prst="rect">
                <a:avLst/>
              </a:prstGeom>
              <a:blipFill>
                <a:blip r:embed="rId4"/>
                <a:stretch>
                  <a:fillRect l="-741" r="-1481" b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extBox 40">
            <a:extLst>
              <a:ext uri="{FF2B5EF4-FFF2-40B4-BE49-F238E27FC236}">
                <a16:creationId xmlns:a16="http://schemas.microsoft.com/office/drawing/2014/main" id="{B52DD5E1-E635-2542-9D8A-2F69D5F324CB}"/>
              </a:ext>
            </a:extLst>
          </p:cNvPr>
          <p:cNvSpPr txBox="1"/>
          <p:nvPr/>
        </p:nvSpPr>
        <p:spPr>
          <a:xfrm>
            <a:off x="7486650" y="1114990"/>
            <a:ext cx="722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How?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4614851F-5D6D-C84F-A35B-C80630EAF810}"/>
                  </a:ext>
                </a:extLst>
              </p:cNvPr>
              <p:cNvSpPr txBox="1"/>
              <p:nvPr/>
            </p:nvSpPr>
            <p:spPr>
              <a:xfrm>
                <a:off x="939718" y="1686502"/>
                <a:ext cx="7688965" cy="3811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The partial derivatives of </a:t>
                </a:r>
                <a:r>
                  <a:rPr lang="en-US" b="1" i="1" dirty="0"/>
                  <a:t>each</a:t>
                </a:r>
                <a:r>
                  <a:rPr lang="en-US" dirty="0"/>
                  <a:t> component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w.r.t</a:t>
                </a:r>
                <a:r>
                  <a:rPr lang="en-US" dirty="0"/>
                  <a:t>. </a:t>
                </a:r>
                <a:r>
                  <a:rPr lang="en-US" b="1" i="1" dirty="0"/>
                  <a:t>each</a:t>
                </a:r>
                <a:r>
                  <a:rPr lang="en-US" dirty="0"/>
                  <a:t> element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[1]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4614851F-5D6D-C84F-A35B-C80630EAF8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9718" y="1686502"/>
                <a:ext cx="7688965" cy="381130"/>
              </a:xfrm>
              <a:prstGeom prst="rect">
                <a:avLst/>
              </a:prstGeom>
              <a:blipFill>
                <a:blip r:embed="rId5"/>
                <a:stretch>
                  <a:fillRect l="-495" t="-3226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5B079564-C327-B74B-894E-43483BF4C14A}"/>
              </a:ext>
            </a:extLst>
          </p:cNvPr>
          <p:cNvGrpSpPr/>
          <p:nvPr/>
        </p:nvGrpSpPr>
        <p:grpSpPr>
          <a:xfrm>
            <a:off x="628650" y="2299466"/>
            <a:ext cx="5443050" cy="1257300"/>
            <a:chOff x="628650" y="2299466"/>
            <a:chExt cx="5443050" cy="1257300"/>
          </a:xfrm>
        </p:grpSpPr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44513659-425E-864B-A04E-243DBD560D3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28650" y="2299466"/>
              <a:ext cx="4025900" cy="125730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CB309760-E775-E743-9AC8-7D73D40FFBED}"/>
                    </a:ext>
                  </a:extLst>
                </p:cNvPr>
                <p:cNvSpPr txBox="1"/>
                <p:nvPr/>
              </p:nvSpPr>
              <p:spPr>
                <a:xfrm>
                  <a:off x="4900033" y="2634392"/>
                  <a:ext cx="1171667" cy="31694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/>
                    <a:t>(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p>
                    </m:oMath>
                  </a14:m>
                  <a:r>
                    <a:rPr lang="en-US" sz="1400" dirty="0"/>
                    <a:t> ignored)</a:t>
                  </a:r>
                </a:p>
              </p:txBody>
            </p:sp>
          </mc:Choice>
          <mc:Fallback xmlns=""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CB309760-E775-E743-9AC8-7D73D40FFBE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00033" y="2634392"/>
                  <a:ext cx="1171667" cy="316946"/>
                </a:xfrm>
                <a:prstGeom prst="rect">
                  <a:avLst/>
                </a:prstGeom>
                <a:blipFill>
                  <a:blip r:embed="rId7"/>
                  <a:stretch>
                    <a:fillRect l="-1075" b="-1923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75" name="Picture 74">
            <a:extLst>
              <a:ext uri="{FF2B5EF4-FFF2-40B4-BE49-F238E27FC236}">
                <a16:creationId xmlns:a16="http://schemas.microsoft.com/office/drawing/2014/main" id="{8FB9775D-95D8-4E42-B04B-855344231AC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844" y="3787384"/>
            <a:ext cx="2006600" cy="1092200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0F1B51DC-6E4C-0842-BC46-512385EB4CD5}"/>
              </a:ext>
            </a:extLst>
          </p:cNvPr>
          <p:cNvGrpSpPr/>
          <p:nvPr/>
        </p:nvGrpSpPr>
        <p:grpSpPr>
          <a:xfrm>
            <a:off x="2159831" y="2358767"/>
            <a:ext cx="2520875" cy="1019051"/>
            <a:chOff x="2159831" y="2358767"/>
            <a:chExt cx="2520875" cy="1019051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5A125132-C50A-2E4D-BF5D-1C4741971A7B}"/>
                </a:ext>
              </a:extLst>
            </p:cNvPr>
            <p:cNvSpPr/>
            <p:nvPr/>
          </p:nvSpPr>
          <p:spPr>
            <a:xfrm>
              <a:off x="2159831" y="2358767"/>
              <a:ext cx="2016369" cy="26901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CFBCD8A4-ABD3-A046-8BDC-06ABAB2BC756}"/>
                </a:ext>
              </a:extLst>
            </p:cNvPr>
            <p:cNvSpPr/>
            <p:nvPr/>
          </p:nvSpPr>
          <p:spPr>
            <a:xfrm>
              <a:off x="4228513" y="2489403"/>
              <a:ext cx="452193" cy="88841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5A2B0454-0099-8149-BE3F-B70549F69C6F}"/>
                  </a:ext>
                </a:extLst>
              </p:cNvPr>
              <p:cNvSpPr txBox="1"/>
              <p:nvPr/>
            </p:nvSpPr>
            <p:spPr>
              <a:xfrm>
                <a:off x="2425941" y="4000195"/>
                <a:ext cx="851515" cy="50796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[1]</m:t>
                              </m:r>
                            </m:sup>
                          </m:sSubSup>
                        </m:num>
                        <m:den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5A2B0454-0099-8149-BE3F-B70549F69C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5941" y="4000195"/>
                <a:ext cx="851515" cy="507960"/>
              </a:xfrm>
              <a:prstGeom prst="rect">
                <a:avLst/>
              </a:prstGeom>
              <a:blipFill>
                <a:blip r:embed="rId9"/>
                <a:stretch>
                  <a:fillRect l="-4412" b="-7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0" name="Rectangle 79">
            <a:extLst>
              <a:ext uri="{FF2B5EF4-FFF2-40B4-BE49-F238E27FC236}">
                <a16:creationId xmlns:a16="http://schemas.microsoft.com/office/drawing/2014/main" id="{BD889AD2-EB21-BD4F-896B-7DC5947B74C0}"/>
              </a:ext>
            </a:extLst>
          </p:cNvPr>
          <p:cNvSpPr/>
          <p:nvPr/>
        </p:nvSpPr>
        <p:spPr>
          <a:xfrm>
            <a:off x="2159831" y="2642661"/>
            <a:ext cx="2016369" cy="269016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C6C3A83D-B21E-9E42-822C-A457052F0A74}"/>
              </a:ext>
            </a:extLst>
          </p:cNvPr>
          <p:cNvSpPr/>
          <p:nvPr/>
        </p:nvSpPr>
        <p:spPr>
          <a:xfrm>
            <a:off x="2159830" y="2920731"/>
            <a:ext cx="2016369" cy="26901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D3107163-54DF-C648-8C00-47083813FF4A}"/>
              </a:ext>
            </a:extLst>
          </p:cNvPr>
          <p:cNvSpPr/>
          <p:nvPr/>
        </p:nvSpPr>
        <p:spPr>
          <a:xfrm>
            <a:off x="2159830" y="3205965"/>
            <a:ext cx="2016369" cy="269016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0A3B03EC-F019-7C40-8502-5F8DCA4EBF14}"/>
              </a:ext>
            </a:extLst>
          </p:cNvPr>
          <p:cNvSpPr/>
          <p:nvPr/>
        </p:nvSpPr>
        <p:spPr>
          <a:xfrm>
            <a:off x="964935" y="3790042"/>
            <a:ext cx="1149772" cy="269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C798169B-E6FD-9841-8604-70D08CE85297}"/>
              </a:ext>
            </a:extLst>
          </p:cNvPr>
          <p:cNvSpPr/>
          <p:nvPr/>
        </p:nvSpPr>
        <p:spPr>
          <a:xfrm>
            <a:off x="964935" y="4073936"/>
            <a:ext cx="1149772" cy="269016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2EAA0449-3F0E-FE48-9CBA-A162870398B6}"/>
              </a:ext>
            </a:extLst>
          </p:cNvPr>
          <p:cNvSpPr/>
          <p:nvPr/>
        </p:nvSpPr>
        <p:spPr>
          <a:xfrm>
            <a:off x="964934" y="4352006"/>
            <a:ext cx="1149772" cy="26901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27A408BF-1CBC-784B-BEFD-C50D974EF635}"/>
              </a:ext>
            </a:extLst>
          </p:cNvPr>
          <p:cNvSpPr/>
          <p:nvPr/>
        </p:nvSpPr>
        <p:spPr>
          <a:xfrm>
            <a:off x="964934" y="4637240"/>
            <a:ext cx="1149772" cy="269016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F41A94D7-1A8B-7A42-9729-DAF1DA94E1FD}"/>
                  </a:ext>
                </a:extLst>
              </p:cNvPr>
              <p:cNvSpPr txBox="1"/>
              <p:nvPr/>
            </p:nvSpPr>
            <p:spPr>
              <a:xfrm>
                <a:off x="3495874" y="4003322"/>
                <a:ext cx="855683" cy="50796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[1]</m:t>
                              </m:r>
                            </m:sup>
                          </m:sSubSup>
                        </m:num>
                        <m:den>
                          <m:r>
                            <a:rPr lang="en-US" sz="14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sub>
                          </m:sSub>
                        </m:den>
                      </m:f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F41A94D7-1A8B-7A42-9729-DAF1DA94E1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5874" y="4003322"/>
                <a:ext cx="855683" cy="507960"/>
              </a:xfrm>
              <a:prstGeom prst="rect">
                <a:avLst/>
              </a:prstGeom>
              <a:blipFill>
                <a:blip r:embed="rId10"/>
                <a:stretch>
                  <a:fillRect l="-4348" b="-7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1C0D83FE-FC67-F84E-98DE-30F48C2D413F}"/>
                  </a:ext>
                </a:extLst>
              </p:cNvPr>
              <p:cNvSpPr txBox="1"/>
              <p:nvPr/>
            </p:nvSpPr>
            <p:spPr>
              <a:xfrm>
                <a:off x="4569975" y="3999105"/>
                <a:ext cx="855683" cy="5090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[1]</m:t>
                              </m:r>
                            </m:sup>
                          </m:sSubSup>
                        </m:num>
                        <m:den>
                          <m:r>
                            <a:rPr lang="en-US" sz="14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13</m:t>
                              </m:r>
                            </m:sub>
                          </m:sSub>
                        </m:den>
                      </m:f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1C0D83FE-FC67-F84E-98DE-30F48C2D41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9975" y="3999105"/>
                <a:ext cx="855683" cy="509050"/>
              </a:xfrm>
              <a:prstGeom prst="rect">
                <a:avLst/>
              </a:prstGeom>
              <a:blipFill>
                <a:blip r:embed="rId11"/>
                <a:stretch>
                  <a:fillRect l="-5970" r="-1493" b="-7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6" name="Right Brace 95">
            <a:extLst>
              <a:ext uri="{FF2B5EF4-FFF2-40B4-BE49-F238E27FC236}">
                <a16:creationId xmlns:a16="http://schemas.microsoft.com/office/drawing/2014/main" id="{CB6D09DD-AA4B-8C4F-9D68-41B73BDB5AD3}"/>
              </a:ext>
            </a:extLst>
          </p:cNvPr>
          <p:cNvSpPr/>
          <p:nvPr/>
        </p:nvSpPr>
        <p:spPr>
          <a:xfrm>
            <a:off x="5939692" y="4057991"/>
            <a:ext cx="359508" cy="2061455"/>
          </a:xfrm>
          <a:prstGeom prst="rightBrace">
            <a:avLst>
              <a:gd name="adj1" fmla="val 8333"/>
              <a:gd name="adj2" fmla="val 10192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7" name="Picture 96">
            <a:extLst>
              <a:ext uri="{FF2B5EF4-FFF2-40B4-BE49-F238E27FC236}">
                <a16:creationId xmlns:a16="http://schemas.microsoft.com/office/drawing/2014/main" id="{420FD941-480B-EE42-82C7-C1BFDECC013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510948" y="2947889"/>
            <a:ext cx="1951404" cy="92718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14B12232-9BF6-A64D-9841-12020EBC2730}"/>
                  </a:ext>
                </a:extLst>
              </p:cNvPr>
              <p:cNvSpPr/>
              <p:nvPr/>
            </p:nvSpPr>
            <p:spPr>
              <a:xfrm>
                <a:off x="6443382" y="3942847"/>
                <a:ext cx="1982915" cy="53828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b="1" i="1" dirty="0" smtClean="0">
                              <a:latin typeface="Cambria Math" panose="02040503050406030204" pitchFamily="18" charset="0"/>
                              <a:ea typeface="Apple Symbols" panose="02000000000000000000" pitchFamily="2" charset="-79"/>
                              <a:cs typeface="Courier New" panose="02070309020205020404" pitchFamily="49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1400" b="1" dirty="0">
                              <a:latin typeface="Cambria Math" panose="02040503050406030204" pitchFamily="18" charset="0"/>
                              <a:ea typeface="Apple Symbols" panose="02000000000000000000" pitchFamily="2" charset="-79"/>
                              <a:cs typeface="Courier New" panose="02070309020205020404" pitchFamily="49" charset="0"/>
                            </a:rPr>
                            <m:t>d</m:t>
                          </m:r>
                          <m:r>
                            <a:rPr lang="en-US" sz="1400" b="1" i="1" dirty="0">
                              <a:latin typeface="Cambria Math" panose="02040503050406030204" pitchFamily="18" charset="0"/>
                              <a:ea typeface="Apple Symbols" panose="02000000000000000000" pitchFamily="2" charset="-79"/>
                              <a:cs typeface="Courier New" panose="02070309020205020404" pitchFamily="49" charset="0"/>
                            </a:rPr>
                            <m:t>𝑾</m:t>
                          </m:r>
                        </m:e>
                        <m:sup>
                          <m:r>
                            <a:rPr lang="en-US" sz="1400" b="1" i="1" dirty="0">
                              <a:latin typeface="Cambria Math" panose="02040503050406030204" pitchFamily="18" charset="0"/>
                              <a:ea typeface="Apple Symbols" panose="02000000000000000000" pitchFamily="2" charset="-79"/>
                              <a:cs typeface="Courier New" panose="02070309020205020404" pitchFamily="49" charset="0"/>
                            </a:rPr>
                            <m:t>[</m:t>
                          </m:r>
                          <m:r>
                            <a:rPr lang="en-US" sz="1400" b="1" i="1" dirty="0">
                              <a:latin typeface="Cambria Math" panose="02040503050406030204" pitchFamily="18" charset="0"/>
                              <a:ea typeface="Apple Symbols" panose="02000000000000000000" pitchFamily="2" charset="-79"/>
                              <a:cs typeface="Courier New" panose="02070309020205020404" pitchFamily="49" charset="0"/>
                            </a:rPr>
                            <m:t>𝟏</m:t>
                          </m:r>
                          <m:r>
                            <a:rPr lang="en-US" sz="1400" b="1" i="1" dirty="0">
                              <a:latin typeface="Cambria Math" panose="02040503050406030204" pitchFamily="18" charset="0"/>
                              <a:ea typeface="Apple Symbols" panose="02000000000000000000" pitchFamily="2" charset="-79"/>
                              <a:cs typeface="Courier New" panose="02070309020205020404" pitchFamily="49" charset="0"/>
                            </a:rPr>
                            <m:t>]</m:t>
                          </m:r>
                        </m:sup>
                      </m:sSup>
                      <m:r>
                        <a:rPr lang="en-US" sz="1400" b="1" i="1" dirty="0" smtClean="0">
                          <a:latin typeface="Cambria Math" panose="02040503050406030204" pitchFamily="18" charset="0"/>
                          <a:ea typeface="Apple Symbols" panose="02000000000000000000" pitchFamily="2" charset="-79"/>
                          <a:cs typeface="Courier New" panose="02070309020205020404" pitchFamily="49" charset="0"/>
                        </a:rPr>
                        <m:t>=</m:t>
                      </m:r>
                      <m:sSup>
                        <m:sSupPr>
                          <m:ctrlPr>
                            <a:rPr lang="en-US" sz="1400" b="1" i="1" dirty="0">
                              <a:latin typeface="Cambria Math" panose="02040503050406030204" pitchFamily="18" charset="0"/>
                              <a:ea typeface="Apple Symbols" panose="02000000000000000000" pitchFamily="2" charset="-79"/>
                              <a:cs typeface="Courier New" panose="02070309020205020404" pitchFamily="49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1400" b="1" dirty="0">
                              <a:latin typeface="Courier New" panose="02070309020205020404" pitchFamily="49" charset="0"/>
                              <a:ea typeface="Apple Symbols" panose="02000000000000000000" pitchFamily="2" charset="-79"/>
                              <a:cs typeface="Courier New" panose="02070309020205020404" pitchFamily="49" charset="0"/>
                            </a:rPr>
                            <m:t>dz</m:t>
                          </m:r>
                        </m:e>
                        <m:sup>
                          <m:r>
                            <a:rPr lang="en-US" sz="1400" b="1" i="1" dirty="0">
                              <a:latin typeface="Cambria Math" panose="02040503050406030204" pitchFamily="18" charset="0"/>
                              <a:ea typeface="Apple Symbols" panose="02000000000000000000" pitchFamily="2" charset="-79"/>
                              <a:cs typeface="Courier New" panose="02070309020205020404" pitchFamily="49" charset="0"/>
                            </a:rPr>
                            <m:t>[</m:t>
                          </m:r>
                          <m:r>
                            <a:rPr lang="en-US" sz="1400" b="1" i="1" dirty="0">
                              <a:latin typeface="Cambria Math" panose="02040503050406030204" pitchFamily="18" charset="0"/>
                              <a:ea typeface="Apple Symbols" panose="02000000000000000000" pitchFamily="2" charset="-79"/>
                              <a:cs typeface="Courier New" panose="02070309020205020404" pitchFamily="49" charset="0"/>
                            </a:rPr>
                            <m:t>𝟏</m:t>
                          </m:r>
                          <m:r>
                            <a:rPr lang="en-US" sz="1400" b="1" i="1" dirty="0">
                              <a:latin typeface="Cambria Math" panose="02040503050406030204" pitchFamily="18" charset="0"/>
                              <a:ea typeface="Apple Symbols" panose="02000000000000000000" pitchFamily="2" charset="-79"/>
                              <a:cs typeface="Courier New" panose="02070309020205020404" pitchFamily="49" charset="0"/>
                            </a:rPr>
                            <m:t>]</m:t>
                          </m:r>
                        </m:sup>
                      </m:sSup>
                      <m:f>
                        <m:fPr>
                          <m:ctrlPr>
                            <a:rPr lang="en-US" sz="1400" i="1" dirty="0">
                              <a:latin typeface="Cambria Math" panose="02040503050406030204" pitchFamily="18" charset="0"/>
                              <a:ea typeface="Apple Symbols" panose="02000000000000000000" pitchFamily="2" charset="-79"/>
                              <a:cs typeface="Courier New" panose="02070309020205020404" pitchFamily="49" charset="0"/>
                            </a:rPr>
                          </m:ctrlPr>
                        </m:fPr>
                        <m:num>
                          <m:r>
                            <a:rPr lang="en-US" sz="1400" i="1" dirty="0">
                              <a:latin typeface="Cambria Math" panose="02040503050406030204" pitchFamily="18" charset="0"/>
                              <a:ea typeface="Apple Symbols" panose="02000000000000000000" pitchFamily="2" charset="-79"/>
                              <a:cs typeface="Courier New" panose="02070309020205020404" pitchFamily="49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[1]</m:t>
                              </m:r>
                            </m:sup>
                          </m:sSup>
                        </m:num>
                        <m:den>
                          <m:r>
                            <a:rPr lang="en-US" sz="1400" i="1" dirty="0">
                              <a:latin typeface="Cambria Math" panose="02040503050406030204" pitchFamily="18" charset="0"/>
                              <a:ea typeface="Apple Symbols" panose="02000000000000000000" pitchFamily="2" charset="-79"/>
                              <a:cs typeface="Courier New" panose="02070309020205020404" pitchFamily="49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[1]</m:t>
                              </m:r>
                            </m:sup>
                          </m:sSup>
                        </m:den>
                      </m:f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14B12232-9BF6-A64D-9841-12020EBC27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3382" y="3942847"/>
                <a:ext cx="1982915" cy="538289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18D8D20D-4571-CD42-904A-4891EA48A2DC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510948" y="4548908"/>
            <a:ext cx="2185301" cy="104514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E83B033-7943-154D-8242-6FACF208A064}"/>
                  </a:ext>
                </a:extLst>
              </p:cNvPr>
              <p:cNvSpPr txBox="1"/>
              <p:nvPr/>
            </p:nvSpPr>
            <p:spPr>
              <a:xfrm>
                <a:off x="6558191" y="5808533"/>
                <a:ext cx="928459" cy="2568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600" b="1" i="1" dirty="0">
                              <a:latin typeface="Cambria Math" panose="02040503050406030204" pitchFamily="18" charset="0"/>
                              <a:ea typeface="Apple Symbols" panose="02000000000000000000" pitchFamily="2" charset="-79"/>
                              <a:cs typeface="Courier New" panose="02070309020205020404" pitchFamily="49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1600" b="1" dirty="0">
                              <a:latin typeface="Courier New" panose="02070309020205020404" pitchFamily="49" charset="0"/>
                              <a:ea typeface="Apple Symbols" panose="02000000000000000000" pitchFamily="2" charset="-79"/>
                              <a:cs typeface="Courier New" panose="02070309020205020404" pitchFamily="49" charset="0"/>
                            </a:rPr>
                            <m:t>dz</m:t>
                          </m:r>
                        </m:e>
                        <m:sup>
                          <m:r>
                            <a:rPr lang="en-US" sz="1600" b="1" i="1" dirty="0">
                              <a:latin typeface="Cambria Math" panose="02040503050406030204" pitchFamily="18" charset="0"/>
                              <a:ea typeface="Apple Symbols" panose="02000000000000000000" pitchFamily="2" charset="-79"/>
                              <a:cs typeface="Courier New" panose="02070309020205020404" pitchFamily="49" charset="0"/>
                            </a:rPr>
                            <m:t>[</m:t>
                          </m:r>
                          <m:r>
                            <a:rPr lang="en-US" sz="1600" b="1" i="1" dirty="0">
                              <a:latin typeface="Cambria Math" panose="02040503050406030204" pitchFamily="18" charset="0"/>
                              <a:ea typeface="Apple Symbols" panose="02000000000000000000" pitchFamily="2" charset="-79"/>
                              <a:cs typeface="Courier New" panose="02070309020205020404" pitchFamily="49" charset="0"/>
                            </a:rPr>
                            <m:t>𝟏</m:t>
                          </m:r>
                          <m:r>
                            <a:rPr lang="en-US" sz="1600" b="1" i="1" dirty="0">
                              <a:latin typeface="Cambria Math" panose="02040503050406030204" pitchFamily="18" charset="0"/>
                              <a:ea typeface="Apple Symbols" panose="02000000000000000000" pitchFamily="2" charset="-79"/>
                              <a:cs typeface="Courier New" panose="02070309020205020404" pitchFamily="49" charset="0"/>
                            </a:rPr>
                            <m:t>]</m:t>
                          </m:r>
                        </m:sup>
                      </m:sSup>
                      <m:sSup>
                        <m:sSupPr>
                          <m:ctrlPr>
                            <a:rPr lang="en-US" sz="1600" b="1" i="1" dirty="0" smtClean="0">
                              <a:latin typeface="Cambria Math" panose="02040503050406030204" pitchFamily="18" charset="0"/>
                              <a:ea typeface="Apple Symbols" panose="02000000000000000000" pitchFamily="2" charset="-79"/>
                              <a:cs typeface="Courier New" panose="02070309020205020404" pitchFamily="49" charset="0"/>
                            </a:rPr>
                          </m:ctrlPr>
                        </m:sSupPr>
                        <m:e>
                          <m:r>
                            <a:rPr lang="en-US" sz="1600" b="1" i="1" dirty="0" smtClean="0">
                              <a:latin typeface="Cambria Math" panose="02040503050406030204" pitchFamily="18" charset="0"/>
                              <a:ea typeface="Apple Symbols" panose="02000000000000000000" pitchFamily="2" charset="-79"/>
                              <a:cs typeface="Courier New" panose="02070309020205020404" pitchFamily="49" charset="0"/>
                            </a:rPr>
                            <m:t>𝒙</m:t>
                          </m:r>
                        </m:e>
                        <m:sup>
                          <m:r>
                            <a:rPr lang="en-US" sz="1600" b="1" i="1" dirty="0" smtClean="0">
                              <a:latin typeface="Cambria Math" panose="02040503050406030204" pitchFamily="18" charset="0"/>
                              <a:ea typeface="Apple Symbols" panose="02000000000000000000" pitchFamily="2" charset="-79"/>
                              <a:cs typeface="Courier New" panose="02070309020205020404" pitchFamily="49" charset="0"/>
                            </a:rPr>
                            <m:t>𝑻</m:t>
                          </m:r>
                        </m:sup>
                      </m:sSup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E83B033-7943-154D-8242-6FACF208A0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8191" y="5808533"/>
                <a:ext cx="928459" cy="256802"/>
              </a:xfrm>
              <a:prstGeom prst="rect">
                <a:avLst/>
              </a:prstGeom>
              <a:blipFill>
                <a:blip r:embed="rId22"/>
                <a:stretch>
                  <a:fillRect l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B2F60B80-9DA7-244B-8AC6-38731886D56F}"/>
              </a:ext>
            </a:extLst>
          </p:cNvPr>
          <p:cNvGrpSpPr/>
          <p:nvPr/>
        </p:nvGrpSpPr>
        <p:grpSpPr>
          <a:xfrm>
            <a:off x="3028950" y="977108"/>
            <a:ext cx="4362332" cy="602153"/>
            <a:chOff x="3028950" y="977108"/>
            <a:chExt cx="4362332" cy="60215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35B7D056-596F-114C-BB84-39CDEC3DA69B}"/>
                    </a:ext>
                  </a:extLst>
                </p:cNvPr>
                <p:cNvSpPr/>
                <p:nvPr/>
              </p:nvSpPr>
              <p:spPr>
                <a:xfrm>
                  <a:off x="6631843" y="977108"/>
                  <a:ext cx="759439" cy="60215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600" i="1" dirty="0">
                                <a:latin typeface="Cambria Math" panose="02040503050406030204" pitchFamily="18" charset="0"/>
                                <a:ea typeface="Apple Symbols" panose="02000000000000000000" pitchFamily="2" charset="-79"/>
                                <a:cs typeface="Courier New" panose="02070309020205020404" pitchFamily="49" charset="0"/>
                              </a:rPr>
                            </m:ctrlPr>
                          </m:fPr>
                          <m:num>
                            <m:r>
                              <a:rPr lang="en-US" sz="1600" i="1" dirty="0">
                                <a:latin typeface="Cambria Math" panose="02040503050406030204" pitchFamily="18" charset="0"/>
                                <a:ea typeface="Apple Symbols" panose="02000000000000000000" pitchFamily="2" charset="-79"/>
                                <a:cs typeface="Courier New" panose="02070309020205020404" pitchFamily="49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p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[1]</m:t>
                                </m:r>
                              </m:sup>
                            </m:sSup>
                          </m:num>
                          <m:den>
                            <m:r>
                              <a:rPr lang="en-US" sz="1600" i="1" dirty="0">
                                <a:latin typeface="Cambria Math" panose="02040503050406030204" pitchFamily="18" charset="0"/>
                                <a:ea typeface="Apple Symbols" panose="02000000000000000000" pitchFamily="2" charset="-79"/>
                                <a:cs typeface="Courier New" panose="02070309020205020404" pitchFamily="49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p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[1]</m:t>
                                </m:r>
                              </m:sup>
                            </m:sSup>
                          </m:den>
                        </m:f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35B7D056-596F-114C-BB84-39CDEC3DA69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31843" y="977108"/>
                  <a:ext cx="759439" cy="602153"/>
                </a:xfrm>
                <a:prstGeom prst="rect">
                  <a:avLst/>
                </a:prstGeom>
                <a:blipFill>
                  <a:blip r:embed="rId23"/>
                  <a:stretch>
                    <a:fillRect b="-41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1119020D-BE37-9145-91B5-5D9BED2D6C76}"/>
                    </a:ext>
                  </a:extLst>
                </p:cNvPr>
                <p:cNvSpPr txBox="1"/>
                <p:nvPr/>
              </p:nvSpPr>
              <p:spPr>
                <a:xfrm>
                  <a:off x="3028950" y="1122886"/>
                  <a:ext cx="3669787" cy="34913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/>
                    <a:t>In order to compute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1600" b="1" i="1" dirty="0">
                              <a:latin typeface="Cambria Math" panose="02040503050406030204" pitchFamily="18" charset="0"/>
                              <a:ea typeface="Apple Symbols" panose="02000000000000000000" pitchFamily="2" charset="-79"/>
                              <a:cs typeface="Courier New" panose="02070309020205020404" pitchFamily="49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1600" b="1" dirty="0">
                              <a:latin typeface="Cambria Math" panose="02040503050406030204" pitchFamily="18" charset="0"/>
                              <a:ea typeface="Apple Symbols" panose="02000000000000000000" pitchFamily="2" charset="-79"/>
                              <a:cs typeface="Courier New" panose="02070309020205020404" pitchFamily="49" charset="0"/>
                            </a:rPr>
                            <m:t>d</m:t>
                          </m:r>
                          <m:r>
                            <a:rPr lang="en-US" sz="1600" b="1" i="1" dirty="0">
                              <a:latin typeface="Cambria Math" panose="02040503050406030204" pitchFamily="18" charset="0"/>
                              <a:ea typeface="Apple Symbols" panose="02000000000000000000" pitchFamily="2" charset="-79"/>
                              <a:cs typeface="Courier New" panose="02070309020205020404" pitchFamily="49" charset="0"/>
                            </a:rPr>
                            <m:t>𝑾</m:t>
                          </m:r>
                        </m:e>
                        <m:sup>
                          <m:r>
                            <a:rPr lang="en-US" sz="1600" b="1" i="1" dirty="0">
                              <a:latin typeface="Cambria Math" panose="02040503050406030204" pitchFamily="18" charset="0"/>
                              <a:ea typeface="Apple Symbols" panose="02000000000000000000" pitchFamily="2" charset="-79"/>
                              <a:cs typeface="Courier New" panose="02070309020205020404" pitchFamily="49" charset="0"/>
                            </a:rPr>
                            <m:t>[</m:t>
                          </m:r>
                          <m:r>
                            <a:rPr lang="en-US" sz="1600" b="1" i="1" dirty="0">
                              <a:latin typeface="Cambria Math" panose="02040503050406030204" pitchFamily="18" charset="0"/>
                              <a:ea typeface="Apple Symbols" panose="02000000000000000000" pitchFamily="2" charset="-79"/>
                              <a:cs typeface="Courier New" panose="02070309020205020404" pitchFamily="49" charset="0"/>
                            </a:rPr>
                            <m:t>𝟏</m:t>
                          </m:r>
                          <m:r>
                            <a:rPr lang="en-US" sz="1600" b="1" i="1" dirty="0">
                              <a:latin typeface="Cambria Math" panose="02040503050406030204" pitchFamily="18" charset="0"/>
                              <a:ea typeface="Apple Symbols" panose="02000000000000000000" pitchFamily="2" charset="-79"/>
                              <a:cs typeface="Courier New" panose="02070309020205020404" pitchFamily="49" charset="0"/>
                            </a:rPr>
                            <m:t>]</m:t>
                          </m:r>
                        </m:sup>
                      </m:sSup>
                    </m:oMath>
                  </a14:m>
                  <a:r>
                    <a:rPr lang="en-US" sz="1600" dirty="0"/>
                    <a:t>, need to know</a:t>
                  </a: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1119020D-BE37-9145-91B5-5D9BED2D6C7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28950" y="1122886"/>
                  <a:ext cx="3669787" cy="349135"/>
                </a:xfrm>
                <a:prstGeom prst="rect">
                  <a:avLst/>
                </a:prstGeom>
                <a:blipFill>
                  <a:blip r:embed="rId24"/>
                  <a:stretch>
                    <a:fillRect l="-692" b="-1724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6" name="Rectangle 45">
            <a:extLst>
              <a:ext uri="{FF2B5EF4-FFF2-40B4-BE49-F238E27FC236}">
                <a16:creationId xmlns:a16="http://schemas.microsoft.com/office/drawing/2014/main" id="{643FBB65-54CC-2B4D-8066-77C297743ACB}"/>
              </a:ext>
            </a:extLst>
          </p:cNvPr>
          <p:cNvSpPr/>
          <p:nvPr/>
        </p:nvSpPr>
        <p:spPr>
          <a:xfrm>
            <a:off x="2400254" y="4003322"/>
            <a:ext cx="3051367" cy="55381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DE12D72-F856-7B48-9478-18F86F86B55D}"/>
              </a:ext>
            </a:extLst>
          </p:cNvPr>
          <p:cNvGrpSpPr/>
          <p:nvPr/>
        </p:nvGrpSpPr>
        <p:grpSpPr>
          <a:xfrm>
            <a:off x="2400115" y="4621022"/>
            <a:ext cx="3051367" cy="553815"/>
            <a:chOff x="2400115" y="4621022"/>
            <a:chExt cx="3051367" cy="55381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A9A7B3B8-DC92-7B4E-B2C0-C1E7A4BCBFE8}"/>
                    </a:ext>
                  </a:extLst>
                </p:cNvPr>
                <p:cNvSpPr txBox="1"/>
                <p:nvPr/>
              </p:nvSpPr>
              <p:spPr>
                <a:xfrm>
                  <a:off x="2425941" y="4640182"/>
                  <a:ext cx="855683" cy="50796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40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Sup>
                              <m:sSubSupPr>
                                <m:ctrlPr>
                                  <a:rPr lang="en-US" sz="1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[1]</m:t>
                                </m:r>
                              </m:sup>
                            </m:sSubSup>
                          </m:num>
                          <m:den>
                            <m:r>
                              <a:rPr lang="en-US" sz="140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sz="1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21</m:t>
                                </m:r>
                              </m:sub>
                            </m:sSub>
                          </m:den>
                        </m:f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A9A7B3B8-DC92-7B4E-B2C0-C1E7A4BCBFE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25941" y="4640182"/>
                  <a:ext cx="855683" cy="507960"/>
                </a:xfrm>
                <a:prstGeom prst="rect">
                  <a:avLst/>
                </a:prstGeom>
                <a:blipFill>
                  <a:blip r:embed="rId25"/>
                  <a:stretch>
                    <a:fillRect l="-4412" r="-1471" b="-73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B7D34752-B545-FB42-8E31-48AABB7AF773}"/>
                    </a:ext>
                  </a:extLst>
                </p:cNvPr>
                <p:cNvSpPr txBox="1"/>
                <p:nvPr/>
              </p:nvSpPr>
              <p:spPr>
                <a:xfrm>
                  <a:off x="3495874" y="4646525"/>
                  <a:ext cx="859851" cy="50796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40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Sup>
                              <m:sSubSup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[1]</m:t>
                                </m:r>
                              </m:sup>
                            </m:sSubSup>
                          </m:num>
                          <m:den>
                            <m:r>
                              <a:rPr lang="en-US" sz="140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sz="1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22</m:t>
                                </m:r>
                              </m:sub>
                            </m:sSub>
                          </m:den>
                        </m:f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B7D34752-B545-FB42-8E31-48AABB7AF77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95874" y="4646525"/>
                  <a:ext cx="859851" cy="507960"/>
                </a:xfrm>
                <a:prstGeom prst="rect">
                  <a:avLst/>
                </a:prstGeom>
                <a:blipFill>
                  <a:blip r:embed="rId26"/>
                  <a:stretch>
                    <a:fillRect l="-4348" b="-48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94F230E7-513B-404E-A856-F195262F69FB}"/>
                    </a:ext>
                  </a:extLst>
                </p:cNvPr>
                <p:cNvSpPr txBox="1"/>
                <p:nvPr/>
              </p:nvSpPr>
              <p:spPr>
                <a:xfrm>
                  <a:off x="4569975" y="4648587"/>
                  <a:ext cx="859851" cy="50905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40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Sup>
                              <m:sSubSup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[1]</m:t>
                                </m:r>
                              </m:sup>
                            </m:sSubSup>
                          </m:num>
                          <m:den>
                            <m:r>
                              <a:rPr lang="en-US" sz="140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sz="1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23</m:t>
                                </m:r>
                              </m:sub>
                            </m:sSub>
                          </m:den>
                        </m:f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94F230E7-513B-404E-A856-F195262F69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69975" y="4648587"/>
                  <a:ext cx="859851" cy="509050"/>
                </a:xfrm>
                <a:prstGeom prst="rect">
                  <a:avLst/>
                </a:prstGeom>
                <a:blipFill>
                  <a:blip r:embed="rId27"/>
                  <a:stretch>
                    <a:fillRect l="-5882" b="-48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C803E998-252E-534B-A925-1BA31F20239E}"/>
                </a:ext>
              </a:extLst>
            </p:cNvPr>
            <p:cNvSpPr/>
            <p:nvPr/>
          </p:nvSpPr>
          <p:spPr>
            <a:xfrm>
              <a:off x="2400115" y="4621022"/>
              <a:ext cx="3051367" cy="553815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A3EB089-92F9-3746-B445-43280F92D5B6}"/>
              </a:ext>
            </a:extLst>
          </p:cNvPr>
          <p:cNvGrpSpPr/>
          <p:nvPr/>
        </p:nvGrpSpPr>
        <p:grpSpPr>
          <a:xfrm>
            <a:off x="2400115" y="5271037"/>
            <a:ext cx="3051367" cy="553815"/>
            <a:chOff x="2400115" y="5271037"/>
            <a:chExt cx="3051367" cy="55381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9FBE8D03-CBBE-F34A-AADB-29770AC38625}"/>
                    </a:ext>
                  </a:extLst>
                </p:cNvPr>
                <p:cNvSpPr txBox="1"/>
                <p:nvPr/>
              </p:nvSpPr>
              <p:spPr>
                <a:xfrm>
                  <a:off x="2419331" y="5280169"/>
                  <a:ext cx="855683" cy="50905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40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Sup>
                              <m:sSubSup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  <m:sup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[1]</m:t>
                                </m:r>
                              </m:sup>
                            </m:sSubSup>
                          </m:num>
                          <m:den>
                            <m:r>
                              <a:rPr lang="en-US" sz="140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sz="1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31</m:t>
                                </m:r>
                              </m:sub>
                            </m:sSub>
                          </m:den>
                        </m:f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9FBE8D03-CBBE-F34A-AADB-29770AC3862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19331" y="5280169"/>
                  <a:ext cx="855683" cy="509050"/>
                </a:xfrm>
                <a:prstGeom prst="rect">
                  <a:avLst/>
                </a:prstGeom>
                <a:blipFill>
                  <a:blip r:embed="rId28"/>
                  <a:stretch>
                    <a:fillRect l="-2899" b="-48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3" name="TextBox 92">
                  <a:extLst>
                    <a:ext uri="{FF2B5EF4-FFF2-40B4-BE49-F238E27FC236}">
                      <a16:creationId xmlns:a16="http://schemas.microsoft.com/office/drawing/2014/main" id="{8B2A19F1-3B10-AB41-968F-87E6A9410693}"/>
                    </a:ext>
                  </a:extLst>
                </p:cNvPr>
                <p:cNvSpPr txBox="1"/>
                <p:nvPr/>
              </p:nvSpPr>
              <p:spPr>
                <a:xfrm>
                  <a:off x="3491706" y="5280169"/>
                  <a:ext cx="859851" cy="50905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40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Sup>
                              <m:sSubSup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  <m:sup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[1]</m:t>
                                </m:r>
                              </m:sup>
                            </m:sSubSup>
                          </m:num>
                          <m:den>
                            <m:r>
                              <a:rPr lang="en-US" sz="140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sz="1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32</m:t>
                                </m:r>
                              </m:sub>
                            </m:sSub>
                          </m:den>
                        </m:f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93" name="TextBox 92">
                  <a:extLst>
                    <a:ext uri="{FF2B5EF4-FFF2-40B4-BE49-F238E27FC236}">
                      <a16:creationId xmlns:a16="http://schemas.microsoft.com/office/drawing/2014/main" id="{8B2A19F1-3B10-AB41-968F-87E6A941069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91706" y="5280169"/>
                  <a:ext cx="859851" cy="509050"/>
                </a:xfrm>
                <a:prstGeom prst="rect">
                  <a:avLst/>
                </a:prstGeom>
                <a:blipFill>
                  <a:blip r:embed="rId29"/>
                  <a:stretch>
                    <a:fillRect l="-4348" b="-48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1AC29FD7-9B05-FC47-B248-FC1B6438ABFF}"/>
                    </a:ext>
                  </a:extLst>
                </p:cNvPr>
                <p:cNvSpPr txBox="1"/>
                <p:nvPr/>
              </p:nvSpPr>
              <p:spPr>
                <a:xfrm>
                  <a:off x="4565807" y="5280169"/>
                  <a:ext cx="859851" cy="50905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40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Sup>
                              <m:sSubSup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  <m:sup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[1]</m:t>
                                </m:r>
                              </m:sup>
                            </m:sSubSup>
                          </m:num>
                          <m:den>
                            <m:r>
                              <a:rPr lang="en-US" sz="140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sz="1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33</m:t>
                                </m:r>
                              </m:sub>
                            </m:sSub>
                          </m:den>
                        </m:f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1AC29FD7-9B05-FC47-B248-FC1B6438ABF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65807" y="5280169"/>
                  <a:ext cx="859851" cy="509050"/>
                </a:xfrm>
                <a:prstGeom prst="rect">
                  <a:avLst/>
                </a:prstGeom>
                <a:blipFill>
                  <a:blip r:embed="rId30"/>
                  <a:stretch>
                    <a:fillRect l="-5970" r="-1493" b="-48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8F1C1BE9-547F-B84F-B5B8-09918D51A977}"/>
                </a:ext>
              </a:extLst>
            </p:cNvPr>
            <p:cNvSpPr/>
            <p:nvPr/>
          </p:nvSpPr>
          <p:spPr>
            <a:xfrm>
              <a:off x="2400115" y="5271037"/>
              <a:ext cx="3051367" cy="553815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9723263-4C58-1941-8122-69F846EA142B}"/>
              </a:ext>
            </a:extLst>
          </p:cNvPr>
          <p:cNvGrpSpPr/>
          <p:nvPr/>
        </p:nvGrpSpPr>
        <p:grpSpPr>
          <a:xfrm>
            <a:off x="2400115" y="5905771"/>
            <a:ext cx="3051367" cy="553815"/>
            <a:chOff x="2400115" y="5905771"/>
            <a:chExt cx="3051367" cy="55381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E098DC13-62DB-ED48-AC4B-453F1B516311}"/>
                    </a:ext>
                  </a:extLst>
                </p:cNvPr>
                <p:cNvSpPr txBox="1"/>
                <p:nvPr/>
              </p:nvSpPr>
              <p:spPr>
                <a:xfrm>
                  <a:off x="2419331" y="5905771"/>
                  <a:ext cx="847988" cy="50796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40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Sup>
                              <m:sSubSup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  <m:sup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[1]</m:t>
                                </m:r>
                              </m:sup>
                            </m:sSubSup>
                          </m:num>
                          <m:den>
                            <m:r>
                              <a:rPr lang="en-US" sz="140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sz="1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41</m:t>
                                </m:r>
                              </m:sub>
                            </m:sSub>
                          </m:den>
                        </m:f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E098DC13-62DB-ED48-AC4B-453F1B51631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19331" y="5905771"/>
                  <a:ext cx="847988" cy="507960"/>
                </a:xfrm>
                <a:prstGeom prst="rect">
                  <a:avLst/>
                </a:prstGeom>
                <a:blipFill>
                  <a:blip r:embed="rId31"/>
                  <a:stretch>
                    <a:fillRect l="-2941" r="-1471" b="-48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5C43AE6E-6B95-3641-BCFE-B909C37CC025}"/>
                    </a:ext>
                  </a:extLst>
                </p:cNvPr>
                <p:cNvSpPr txBox="1"/>
                <p:nvPr/>
              </p:nvSpPr>
              <p:spPr>
                <a:xfrm>
                  <a:off x="3491706" y="5905771"/>
                  <a:ext cx="852156" cy="50796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40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Sup>
                              <m:sSubSup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  <m:sup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[1]</m:t>
                                </m:r>
                              </m:sup>
                            </m:sSubSup>
                          </m:num>
                          <m:den>
                            <m:r>
                              <a:rPr lang="en-US" sz="140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sz="1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42</m:t>
                                </m:r>
                              </m:sub>
                            </m:sSub>
                          </m:den>
                        </m:f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5C43AE6E-6B95-3641-BCFE-B909C37CC02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91706" y="5905771"/>
                  <a:ext cx="852156" cy="507960"/>
                </a:xfrm>
                <a:prstGeom prst="rect">
                  <a:avLst/>
                </a:prstGeom>
                <a:blipFill>
                  <a:blip r:embed="rId32"/>
                  <a:stretch>
                    <a:fillRect l="-4412" b="-48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BE9F92D9-53C9-3D40-B73C-E402F7CBFF92}"/>
                    </a:ext>
                  </a:extLst>
                </p:cNvPr>
                <p:cNvSpPr txBox="1"/>
                <p:nvPr/>
              </p:nvSpPr>
              <p:spPr>
                <a:xfrm>
                  <a:off x="4565807" y="5905771"/>
                  <a:ext cx="852156" cy="50905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40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Sup>
                              <m:sSubSup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  <m:sup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[1]</m:t>
                                </m:r>
                              </m:sup>
                            </m:sSubSup>
                          </m:num>
                          <m:den>
                            <m:r>
                              <a:rPr lang="en-US" sz="140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sz="1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43</m:t>
                                </m:r>
                              </m:sub>
                            </m:sSub>
                          </m:den>
                        </m:f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BE9F92D9-53C9-3D40-B73C-E402F7CBFF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65807" y="5905771"/>
                  <a:ext cx="852156" cy="509050"/>
                </a:xfrm>
                <a:prstGeom prst="rect">
                  <a:avLst/>
                </a:prstGeom>
                <a:blipFill>
                  <a:blip r:embed="rId33"/>
                  <a:stretch>
                    <a:fillRect l="-5970" b="-48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016D977D-5809-6D4C-867E-75CCAC60C35C}"/>
                </a:ext>
              </a:extLst>
            </p:cNvPr>
            <p:cNvSpPr/>
            <p:nvPr/>
          </p:nvSpPr>
          <p:spPr>
            <a:xfrm>
              <a:off x="2400115" y="5905771"/>
              <a:ext cx="3051367" cy="553815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16AD4D6-CDC4-0946-904D-FE6AE866F9E9}"/>
                  </a:ext>
                </a:extLst>
              </p:cNvPr>
              <p:cNvSpPr txBox="1"/>
              <p:nvPr/>
            </p:nvSpPr>
            <p:spPr>
              <a:xfrm>
                <a:off x="7141028" y="2566487"/>
                <a:ext cx="1814286" cy="3169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Same shape as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[1]</m:t>
                        </m:r>
                      </m:sup>
                    </m:sSup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16AD4D6-CDC4-0946-904D-FE6AE866F9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1028" y="2566487"/>
                <a:ext cx="1814286" cy="316946"/>
              </a:xfrm>
              <a:prstGeom prst="rect">
                <a:avLst/>
              </a:prstGeom>
              <a:blipFill>
                <a:blip r:embed="rId34"/>
                <a:stretch>
                  <a:fillRect l="-694" b="-1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 17">
            <a:extLst>
              <a:ext uri="{FF2B5EF4-FFF2-40B4-BE49-F238E27FC236}">
                <a16:creationId xmlns:a16="http://schemas.microsoft.com/office/drawing/2014/main" id="{FEE72441-55E7-4F43-BA18-DC504B3C3E2E}"/>
              </a:ext>
            </a:extLst>
          </p:cNvPr>
          <p:cNvSpPr/>
          <p:nvPr/>
        </p:nvSpPr>
        <p:spPr>
          <a:xfrm>
            <a:off x="1069365" y="1122886"/>
            <a:ext cx="1782692" cy="361436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780FA7B-641A-A94A-A8C6-9B008BE4AB76}"/>
              </a:ext>
            </a:extLst>
          </p:cNvPr>
          <p:cNvSpPr txBox="1"/>
          <p:nvPr/>
        </p:nvSpPr>
        <p:spPr>
          <a:xfrm>
            <a:off x="973997" y="865640"/>
            <a:ext cx="10695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Input to hidden</a:t>
            </a:r>
          </a:p>
        </p:txBody>
      </p:sp>
    </p:spTree>
    <p:extLst>
      <p:ext uri="{BB962C8B-B14F-4D97-AF65-F5344CB8AC3E}">
        <p14:creationId xmlns:p14="http://schemas.microsoft.com/office/powerpoint/2010/main" val="1402461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2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2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5" grpId="0"/>
      <p:bldP spid="78" grpId="0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87" grpId="0"/>
      <p:bldP spid="88" grpId="0"/>
      <p:bldP spid="96" grpId="0" animBg="1"/>
      <p:bldP spid="98" grpId="0"/>
      <p:bldP spid="3" grpId="0"/>
      <p:bldP spid="46" grpId="0" animBg="1"/>
      <p:bldP spid="1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16295D-BA30-904B-8B73-FA9F4DB754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96F0D-8A8D-E54C-AD8F-4811A474B775}" type="datetime1">
              <a:rPr lang="en-US" smtClean="0"/>
              <a:t>9/26/18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F35B07-3CC8-EB4C-AB7C-8D578138E4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Learning, SDSU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5830D8-CD7C-6645-B8BC-AF006D41B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264B7-8E8E-C346-A13A-10BC2FB604AF}" type="slidenum">
              <a:rPr lang="en-US" smtClean="0"/>
              <a:t>11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E218B81-97C1-1A42-B8FC-BB87DB3C20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82096"/>
            <a:ext cx="7886700" cy="842168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Derivatives </a:t>
            </a:r>
            <a:r>
              <a:rPr lang="en-US" sz="3600" dirty="0" err="1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w.r.t</a:t>
            </a:r>
            <a:r>
              <a:rPr lang="en-US" sz="36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. matrix (cont.)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D7AAE72-4533-5D43-8661-DB89E97B5C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3421" y="98463"/>
            <a:ext cx="910525" cy="63291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A100920-0F62-0644-93AD-E905CCE5727D}"/>
                  </a:ext>
                </a:extLst>
              </p:cNvPr>
              <p:cNvSpPr txBox="1"/>
              <p:nvPr/>
            </p:nvSpPr>
            <p:spPr>
              <a:xfrm>
                <a:off x="724018" y="1325165"/>
                <a:ext cx="1916743" cy="2568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[2]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[2]</m:t>
                          </m:r>
                        </m:sup>
                      </m:sSup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[2]</m:t>
                          </m:r>
                        </m:sup>
                      </m:sSup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A100920-0F62-0644-93AD-E905CCE572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018" y="1325165"/>
                <a:ext cx="1916743" cy="256802"/>
              </a:xfrm>
              <a:prstGeom prst="rect">
                <a:avLst/>
              </a:prstGeom>
              <a:blipFill>
                <a:blip r:embed="rId3"/>
                <a:stretch>
                  <a:fillRect l="-658" r="-658"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BC8B9AB7-81A7-124C-8847-B66563DFC71E}"/>
              </a:ext>
            </a:extLst>
          </p:cNvPr>
          <p:cNvSpPr/>
          <p:nvPr/>
        </p:nvSpPr>
        <p:spPr>
          <a:xfrm>
            <a:off x="724017" y="1246258"/>
            <a:ext cx="1916743" cy="361436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6FDDDF-E57A-3C4B-B4A0-D3177AD2F5C3}"/>
              </a:ext>
            </a:extLst>
          </p:cNvPr>
          <p:cNvSpPr txBox="1"/>
          <p:nvPr/>
        </p:nvSpPr>
        <p:spPr>
          <a:xfrm>
            <a:off x="628650" y="989012"/>
            <a:ext cx="112562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Hidden to output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3B93A83-A475-AB41-B7C6-743B7FF2D4B9}"/>
                  </a:ext>
                </a:extLst>
              </p:cNvPr>
              <p:cNvSpPr txBox="1"/>
              <p:nvPr/>
            </p:nvSpPr>
            <p:spPr>
              <a:xfrm>
                <a:off x="4869777" y="1148143"/>
                <a:ext cx="2105256" cy="488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Need to compute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[2]</m:t>
                            </m:r>
                          </m:sup>
                        </m:sSup>
                      </m:num>
                      <m:den>
                        <m:r>
                          <a:rPr lang="en-US" sz="16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p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[2]</m:t>
                            </m:r>
                          </m:sup>
                        </m:sSup>
                      </m:den>
                    </m:f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3B93A83-A475-AB41-B7C6-743B7FF2D4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9777" y="1148143"/>
                <a:ext cx="2105256" cy="488916"/>
              </a:xfrm>
              <a:prstGeom prst="rect">
                <a:avLst/>
              </a:prstGeom>
              <a:blipFill>
                <a:blip r:embed="rId4"/>
                <a:stretch>
                  <a:fillRect l="-599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BFFF692A-10D4-9C40-B205-693682C2359B}"/>
              </a:ext>
            </a:extLst>
          </p:cNvPr>
          <p:cNvSpPr txBox="1"/>
          <p:nvPr/>
        </p:nvSpPr>
        <p:spPr>
          <a:xfrm>
            <a:off x="236900" y="1949844"/>
            <a:ext cx="14204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When output layer has 1 node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88D61A2-60ED-5A4C-9DB3-03C2AF0DD5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72562" y="1782868"/>
            <a:ext cx="1585039" cy="843650"/>
          </a:xfrm>
          <a:prstGeom prst="rect">
            <a:avLst/>
          </a:prstGeom>
        </p:spPr>
      </p:pic>
      <p:sp>
        <p:nvSpPr>
          <p:cNvPr id="17" name="Right Arrow 16">
            <a:extLst>
              <a:ext uri="{FF2B5EF4-FFF2-40B4-BE49-F238E27FC236}">
                <a16:creationId xmlns:a16="http://schemas.microsoft.com/office/drawing/2014/main" id="{119E4CBC-ED81-6545-8D6F-02EB89506F6A}"/>
              </a:ext>
            </a:extLst>
          </p:cNvPr>
          <p:cNvSpPr/>
          <p:nvPr/>
        </p:nvSpPr>
        <p:spPr>
          <a:xfrm>
            <a:off x="1682388" y="2127257"/>
            <a:ext cx="207736" cy="168393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A77131B8-718D-A542-8265-82C552EE83A7}"/>
                  </a:ext>
                </a:extLst>
              </p:cNvPr>
              <p:cNvSpPr/>
              <p:nvPr/>
            </p:nvSpPr>
            <p:spPr>
              <a:xfrm>
                <a:off x="4018038" y="1942308"/>
                <a:ext cx="2961900" cy="53828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[2]</m:t>
                              </m:r>
                            </m:sup>
                          </m:sSup>
                        </m:num>
                        <m:den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[2]</m:t>
                              </m:r>
                            </m:sup>
                          </m:sSup>
                        </m:den>
                      </m:f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  <m: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e>
                              </m:d>
                            </m:sup>
                          </m:sSubSup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A77131B8-718D-A542-8265-82C552EE83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8038" y="1942308"/>
                <a:ext cx="2961900" cy="53828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ight Arrow 18">
            <a:extLst>
              <a:ext uri="{FF2B5EF4-FFF2-40B4-BE49-F238E27FC236}">
                <a16:creationId xmlns:a16="http://schemas.microsoft.com/office/drawing/2014/main" id="{AAA003CE-C213-CA49-B89A-018A51D0A038}"/>
              </a:ext>
            </a:extLst>
          </p:cNvPr>
          <p:cNvSpPr/>
          <p:nvPr/>
        </p:nvSpPr>
        <p:spPr>
          <a:xfrm>
            <a:off x="3766622" y="2127257"/>
            <a:ext cx="207736" cy="168393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A3F0BB31-1CA4-854F-9913-584F662C0554}"/>
              </a:ext>
            </a:extLst>
          </p:cNvPr>
          <p:cNvSpPr/>
          <p:nvPr/>
        </p:nvSpPr>
        <p:spPr>
          <a:xfrm>
            <a:off x="7016566" y="2127257"/>
            <a:ext cx="207736" cy="168393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823F002-5B92-B642-9A7C-D558D45FC6B2}"/>
                  </a:ext>
                </a:extLst>
              </p:cNvPr>
              <p:cNvSpPr txBox="1"/>
              <p:nvPr/>
            </p:nvSpPr>
            <p:spPr>
              <a:xfrm>
                <a:off x="7358400" y="2089565"/>
                <a:ext cx="1473096" cy="23025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14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urier New" panose="02070309020205020404" pitchFamily="49" charset="0"/>
                            </a:rPr>
                            <m:t>d</m:t>
                          </m:r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urier New" panose="02070309020205020404" pitchFamily="49" charset="0"/>
                            </a:rPr>
                            <m:t>𝑊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sz="14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dPr>
                            <m:e>
                              <m:r>
                                <a:rPr lang="en-US" sz="14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  <m:r>
                        <a:rPr lang="en-US" sz="1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ourier New" panose="02070309020205020404" pitchFamily="49" charset="0"/>
                        </a:rPr>
                        <m:t>=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ourier New" panose="02070309020205020404" pitchFamily="49" charset="0"/>
                        </a:rPr>
                        <m:t>𝑑</m:t>
                      </m:r>
                      <m:sSup>
                        <m:sSup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sSup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urier New" panose="02070309020205020404" pitchFamily="49" charset="0"/>
                            </a:rPr>
                            <m:t>𝑧</m:t>
                          </m:r>
                        </m:e>
                        <m:sup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urier New" panose="02070309020205020404" pitchFamily="49" charset="0"/>
                            </a:rPr>
                            <m:t>[2]</m:t>
                          </m:r>
                        </m:sup>
                      </m:sSup>
                      <m:sSup>
                        <m:sSup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sSup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urier New" panose="02070309020205020404" pitchFamily="49" charset="0"/>
                            </a:rPr>
                            <m:t>𝑎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sz="14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dPr>
                            <m:e>
                              <m:r>
                                <a:rPr lang="en-US" sz="14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1</m:t>
                              </m:r>
                            </m:e>
                          </m:d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urier New" panose="02070309020205020404" pitchFamily="49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1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823F002-5B92-B642-9A7C-D558D45FC6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8400" y="2089565"/>
                <a:ext cx="1473096" cy="230256"/>
              </a:xfrm>
              <a:prstGeom prst="rect">
                <a:avLst/>
              </a:prstGeom>
              <a:blipFill>
                <a:blip r:embed="rId7"/>
                <a:stretch>
                  <a:fillRect l="-1709" t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D1C6DCED-D08B-6E4F-A766-6AF474AEEA0A}"/>
              </a:ext>
            </a:extLst>
          </p:cNvPr>
          <p:cNvSpPr txBox="1"/>
          <p:nvPr/>
        </p:nvSpPr>
        <p:spPr>
          <a:xfrm>
            <a:off x="236900" y="3094036"/>
            <a:ext cx="14204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When output layer has 2 node</a:t>
            </a:r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B89D37C0-F0A7-5547-8B7A-5735708A8EAD}"/>
              </a:ext>
            </a:extLst>
          </p:cNvPr>
          <p:cNvSpPr/>
          <p:nvPr/>
        </p:nvSpPr>
        <p:spPr>
          <a:xfrm>
            <a:off x="1617075" y="3271449"/>
            <a:ext cx="207736" cy="168393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id="{1C9044EA-8204-8749-BDD6-F62A6E34DEBA}"/>
              </a:ext>
            </a:extLst>
          </p:cNvPr>
          <p:cNvSpPr/>
          <p:nvPr/>
        </p:nvSpPr>
        <p:spPr>
          <a:xfrm>
            <a:off x="4371696" y="3271447"/>
            <a:ext cx="207736" cy="168393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79FC1124-A109-9045-A772-BED652CCE7C0}"/>
                  </a:ext>
                </a:extLst>
              </p:cNvPr>
              <p:cNvSpPr/>
              <p:nvPr/>
            </p:nvSpPr>
            <p:spPr>
              <a:xfrm>
                <a:off x="4559646" y="3025648"/>
                <a:ext cx="2773516" cy="65998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[2]</m:t>
                              </m:r>
                            </m:sup>
                          </m:sSup>
                        </m:num>
                        <m:den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[2]</m:t>
                              </m:r>
                            </m:sup>
                          </m:sSup>
                        </m:den>
                      </m:f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Sup>
                                <m:sSubSup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sup>
                              </m:sSubSup>
                            </m:e>
                          </m:eqAr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</m:m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</m:m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  <m:sup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  <m:t>4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  <m:sup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  <m:t>4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79FC1124-A109-9045-A772-BED652CCE7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9646" y="3025648"/>
                <a:ext cx="2773516" cy="65998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Right Arrow 26">
            <a:extLst>
              <a:ext uri="{FF2B5EF4-FFF2-40B4-BE49-F238E27FC236}">
                <a16:creationId xmlns:a16="http://schemas.microsoft.com/office/drawing/2014/main" id="{6458E96B-F769-D94C-A736-3B6EB6347CB7}"/>
              </a:ext>
            </a:extLst>
          </p:cNvPr>
          <p:cNvSpPr/>
          <p:nvPr/>
        </p:nvSpPr>
        <p:spPr>
          <a:xfrm>
            <a:off x="7329139" y="3247276"/>
            <a:ext cx="207736" cy="168393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E827C93-3AE3-4245-9CE6-7A8CF079C46B}"/>
                  </a:ext>
                </a:extLst>
              </p:cNvPr>
              <p:cNvSpPr txBox="1"/>
              <p:nvPr/>
            </p:nvSpPr>
            <p:spPr>
              <a:xfrm>
                <a:off x="7605591" y="3209584"/>
                <a:ext cx="1473096" cy="23025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14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urier New" panose="02070309020205020404" pitchFamily="49" charset="0"/>
                            </a:rPr>
                            <m:t>d</m:t>
                          </m:r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urier New" panose="02070309020205020404" pitchFamily="49" charset="0"/>
                            </a:rPr>
                            <m:t>𝑊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sz="14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dPr>
                            <m:e>
                              <m:r>
                                <a:rPr lang="en-US" sz="14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  <m:r>
                        <a:rPr lang="en-US" sz="1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ourier New" panose="02070309020205020404" pitchFamily="49" charset="0"/>
                        </a:rPr>
                        <m:t>=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ourier New" panose="02070309020205020404" pitchFamily="49" charset="0"/>
                        </a:rPr>
                        <m:t>𝑑</m:t>
                      </m:r>
                      <m:sSup>
                        <m:sSup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sSup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urier New" panose="02070309020205020404" pitchFamily="49" charset="0"/>
                            </a:rPr>
                            <m:t>𝑧</m:t>
                          </m:r>
                        </m:e>
                        <m:sup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urier New" panose="02070309020205020404" pitchFamily="49" charset="0"/>
                            </a:rPr>
                            <m:t>[2]</m:t>
                          </m:r>
                        </m:sup>
                      </m:sSup>
                      <m:sSup>
                        <m:sSup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sSup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urier New" panose="02070309020205020404" pitchFamily="49" charset="0"/>
                            </a:rPr>
                            <m:t>𝑎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sz="14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dPr>
                            <m:e>
                              <m:r>
                                <a:rPr lang="en-US" sz="14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1</m:t>
                              </m:r>
                            </m:e>
                          </m:d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urier New" panose="02070309020205020404" pitchFamily="49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1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E827C93-3AE3-4245-9CE6-7A8CF079C4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5591" y="3209584"/>
                <a:ext cx="1473096" cy="230256"/>
              </a:xfrm>
              <a:prstGeom prst="rect">
                <a:avLst/>
              </a:prstGeom>
              <a:blipFill>
                <a:blip r:embed="rId10"/>
                <a:stretch>
                  <a:fillRect l="-2564"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8" name="TextBox 77">
            <a:extLst>
              <a:ext uri="{FF2B5EF4-FFF2-40B4-BE49-F238E27FC236}">
                <a16:creationId xmlns:a16="http://schemas.microsoft.com/office/drawing/2014/main" id="{601A14FC-6AAF-184B-8843-2668D526387F}"/>
              </a:ext>
            </a:extLst>
          </p:cNvPr>
          <p:cNvSpPr txBox="1"/>
          <p:nvPr/>
        </p:nvSpPr>
        <p:spPr>
          <a:xfrm>
            <a:off x="3475425" y="4299750"/>
            <a:ext cx="1792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General principle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13A08855-3950-F24C-8DCA-1EC4AE3B500E}"/>
                  </a:ext>
                </a:extLst>
              </p:cNvPr>
              <p:cNvSpPr/>
              <p:nvPr/>
            </p:nvSpPr>
            <p:spPr>
              <a:xfrm>
                <a:off x="3766622" y="4785052"/>
                <a:ext cx="2206310" cy="38831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urier New" panose="02070309020205020404" pitchFamily="49" charset="0"/>
                            </a:rPr>
                            <m:t>d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urier New" panose="02070309020205020404" pitchFamily="49" charset="0"/>
                            </a:rPr>
                            <m:t>𝑊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𝑙</m:t>
                              </m:r>
                            </m:e>
                          </m:d>
                        </m:sup>
                      </m:sSup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ourier New" panose="02070309020205020404" pitchFamily="49" charset="0"/>
                        </a:rPr>
                        <m:t>=</m:t>
                      </m:r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ourier New" panose="02070309020205020404" pitchFamily="49" charset="0"/>
                        </a:rPr>
                        <m:t>𝑑</m:t>
                      </m:r>
                      <m:sSup>
                        <m:sSupPr>
                          <m:ctrlP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sSup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urier New" panose="02070309020205020404" pitchFamily="49" charset="0"/>
                            </a:rPr>
                            <m:t>𝑧</m:t>
                          </m:r>
                        </m:e>
                        <m:sup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urier New" panose="02070309020205020404" pitchFamily="49" charset="0"/>
                            </a:rPr>
                            <m:t>[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urier New" panose="02070309020205020404" pitchFamily="49" charset="0"/>
                            </a:rPr>
                            <m:t>𝑙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urier New" panose="02070309020205020404" pitchFamily="49" charset="0"/>
                            </a:rPr>
                            <m:t>]</m:t>
                          </m:r>
                        </m:sup>
                      </m:sSup>
                      <m:sSup>
                        <m:sSupPr>
                          <m:ctrlP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sSup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urier New" panose="02070309020205020404" pitchFamily="49" charset="0"/>
                            </a:rPr>
                            <m:t>𝑎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𝑙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−1</m:t>
                              </m:r>
                            </m:e>
                          </m:d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urier New" panose="02070309020205020404" pitchFamily="49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13A08855-3950-F24C-8DCA-1EC4AE3B50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6622" y="4785052"/>
                <a:ext cx="2206310" cy="38831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9" name="Group 88">
            <a:extLst>
              <a:ext uri="{FF2B5EF4-FFF2-40B4-BE49-F238E27FC236}">
                <a16:creationId xmlns:a16="http://schemas.microsoft.com/office/drawing/2014/main" id="{E1DBC627-9D53-9141-96DB-6C8FDBF00A65}"/>
              </a:ext>
            </a:extLst>
          </p:cNvPr>
          <p:cNvGrpSpPr/>
          <p:nvPr/>
        </p:nvGrpSpPr>
        <p:grpSpPr>
          <a:xfrm>
            <a:off x="366063" y="3929444"/>
            <a:ext cx="2475523" cy="2128918"/>
            <a:chOff x="366063" y="3929444"/>
            <a:chExt cx="2475523" cy="2128918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46AD4215-4F30-CA44-BB04-B7CC544E66A7}"/>
                </a:ext>
              </a:extLst>
            </p:cNvPr>
            <p:cNvGrpSpPr/>
            <p:nvPr/>
          </p:nvGrpSpPr>
          <p:grpSpPr>
            <a:xfrm>
              <a:off x="366063" y="3929444"/>
              <a:ext cx="2475523" cy="2128918"/>
              <a:chOff x="3963467" y="1194538"/>
              <a:chExt cx="2475523" cy="212891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0" name="Rectangle 29">
                    <a:extLst>
                      <a:ext uri="{FF2B5EF4-FFF2-40B4-BE49-F238E27FC236}">
                        <a16:creationId xmlns:a16="http://schemas.microsoft.com/office/drawing/2014/main" id="{DD7830E8-2CDE-F643-8DED-67FF7D3A40E5}"/>
                      </a:ext>
                    </a:extLst>
                  </p:cNvPr>
                  <p:cNvSpPr/>
                  <p:nvPr/>
                </p:nvSpPr>
                <p:spPr>
                  <a:xfrm>
                    <a:off x="3969275" y="1464063"/>
                    <a:ext cx="460767" cy="369332"/>
                  </a:xfrm>
                  <a:prstGeom prst="rect">
                    <a:avLst/>
                  </a:prstGeom>
                  <a:ln>
                    <a:noFill/>
                  </a:ln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4" name="Rectangle 13">
                    <a:extLst>
                      <a:ext uri="{FF2B5EF4-FFF2-40B4-BE49-F238E27FC236}">
                        <a16:creationId xmlns:a16="http://schemas.microsoft.com/office/drawing/2014/main" id="{89397493-81FD-4546-B175-48994AF511E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69275" y="1464063"/>
                    <a:ext cx="460767" cy="369332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" name="Rectangle 30">
                    <a:extLst>
                      <a:ext uri="{FF2B5EF4-FFF2-40B4-BE49-F238E27FC236}">
                        <a16:creationId xmlns:a16="http://schemas.microsoft.com/office/drawing/2014/main" id="{08F364F3-5E5F-C14A-94C9-BA9E2EA549E9}"/>
                      </a:ext>
                    </a:extLst>
                  </p:cNvPr>
                  <p:cNvSpPr/>
                  <p:nvPr/>
                </p:nvSpPr>
                <p:spPr>
                  <a:xfrm>
                    <a:off x="3963467" y="2050146"/>
                    <a:ext cx="466090" cy="369332"/>
                  </a:xfrm>
                  <a:prstGeom prst="rect">
                    <a:avLst/>
                  </a:prstGeom>
                  <a:ln>
                    <a:noFill/>
                  </a:ln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5" name="Rectangle 14">
                    <a:extLst>
                      <a:ext uri="{FF2B5EF4-FFF2-40B4-BE49-F238E27FC236}">
                        <a16:creationId xmlns:a16="http://schemas.microsoft.com/office/drawing/2014/main" id="{0B661317-1AAE-5341-BFA8-42A95ECB3FB1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63467" y="2050146"/>
                    <a:ext cx="466090" cy="369332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Rectangle 31">
                    <a:extLst>
                      <a:ext uri="{FF2B5EF4-FFF2-40B4-BE49-F238E27FC236}">
                        <a16:creationId xmlns:a16="http://schemas.microsoft.com/office/drawing/2014/main" id="{BD8F84FC-FEF7-5847-866D-9E5EDAABB730}"/>
                      </a:ext>
                    </a:extLst>
                  </p:cNvPr>
                  <p:cNvSpPr/>
                  <p:nvPr/>
                </p:nvSpPr>
                <p:spPr>
                  <a:xfrm>
                    <a:off x="3963467" y="2631951"/>
                    <a:ext cx="466090" cy="369332"/>
                  </a:xfrm>
                  <a:prstGeom prst="rect">
                    <a:avLst/>
                  </a:prstGeom>
                  <a:ln>
                    <a:noFill/>
                  </a:ln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6" name="Rectangle 15">
                    <a:extLst>
                      <a:ext uri="{FF2B5EF4-FFF2-40B4-BE49-F238E27FC236}">
                        <a16:creationId xmlns:a16="http://schemas.microsoft.com/office/drawing/2014/main" id="{57959D84-59A5-D74F-BDCE-0636E5D7C88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63467" y="2631951"/>
                    <a:ext cx="466090" cy="369332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6590F1A9-E513-2340-AB72-061FFE357BD0}"/>
                  </a:ext>
                </a:extLst>
              </p:cNvPr>
              <p:cNvSpPr/>
              <p:nvPr/>
            </p:nvSpPr>
            <p:spPr>
              <a:xfrm>
                <a:off x="4983083" y="1194538"/>
                <a:ext cx="357334" cy="357334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DBA1E500-EDC3-E04A-A6BF-5EAD513B6D35}"/>
                  </a:ext>
                </a:extLst>
              </p:cNvPr>
              <p:cNvSpPr/>
              <p:nvPr/>
            </p:nvSpPr>
            <p:spPr>
              <a:xfrm>
                <a:off x="4983083" y="1785066"/>
                <a:ext cx="357334" cy="357334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3DADAED0-13D6-2B4C-BFF7-1FDF058333F1}"/>
                  </a:ext>
                </a:extLst>
              </p:cNvPr>
              <p:cNvSpPr/>
              <p:nvPr/>
            </p:nvSpPr>
            <p:spPr>
              <a:xfrm>
                <a:off x="4971973" y="2375594"/>
                <a:ext cx="357334" cy="357334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D61382AF-FAF5-F74F-9CBF-10E228A035BF}"/>
                  </a:ext>
                </a:extLst>
              </p:cNvPr>
              <p:cNvSpPr/>
              <p:nvPr/>
            </p:nvSpPr>
            <p:spPr>
              <a:xfrm>
                <a:off x="4971973" y="2966122"/>
                <a:ext cx="357334" cy="357334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F410999B-0844-1441-8C58-22352117367D}"/>
                  </a:ext>
                </a:extLst>
              </p:cNvPr>
              <p:cNvSpPr/>
              <p:nvPr/>
            </p:nvSpPr>
            <p:spPr>
              <a:xfrm>
                <a:off x="5757716" y="1692812"/>
                <a:ext cx="357334" cy="357334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E7B821FA-5F32-0848-A2ED-84E1FBD346FA}"/>
                  </a:ext>
                </a:extLst>
              </p:cNvPr>
              <p:cNvCxnSpPr>
                <a:stCxn id="30" idx="3"/>
                <a:endCxn id="33" idx="2"/>
              </p:cNvCxnSpPr>
              <p:nvPr/>
            </p:nvCxnSpPr>
            <p:spPr>
              <a:xfrm flipV="1">
                <a:off x="4430042" y="1373205"/>
                <a:ext cx="553041" cy="275524"/>
              </a:xfrm>
              <a:prstGeom prst="straightConnector1">
                <a:avLst/>
              </a:prstGeom>
              <a:ln>
                <a:solidFill>
                  <a:schemeClr val="bg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F6EE2BA3-6825-A841-B97A-73FE8537EB79}"/>
                  </a:ext>
                </a:extLst>
              </p:cNvPr>
              <p:cNvCxnSpPr>
                <a:cxnSpLocks/>
                <a:stCxn id="31" idx="3"/>
                <a:endCxn id="33" idx="2"/>
              </p:cNvCxnSpPr>
              <p:nvPr/>
            </p:nvCxnSpPr>
            <p:spPr>
              <a:xfrm flipV="1">
                <a:off x="4429557" y="1373205"/>
                <a:ext cx="553526" cy="861607"/>
              </a:xfrm>
              <a:prstGeom prst="straightConnector1">
                <a:avLst/>
              </a:prstGeom>
              <a:ln>
                <a:solidFill>
                  <a:schemeClr val="bg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Arrow Connector 40">
                <a:extLst>
                  <a:ext uri="{FF2B5EF4-FFF2-40B4-BE49-F238E27FC236}">
                    <a16:creationId xmlns:a16="http://schemas.microsoft.com/office/drawing/2014/main" id="{191D8D0A-337F-0F43-8AFC-B9671A340D4D}"/>
                  </a:ext>
                </a:extLst>
              </p:cNvPr>
              <p:cNvCxnSpPr>
                <a:cxnSpLocks/>
                <a:stCxn id="32" idx="3"/>
                <a:endCxn id="33" idx="2"/>
              </p:cNvCxnSpPr>
              <p:nvPr/>
            </p:nvCxnSpPr>
            <p:spPr>
              <a:xfrm flipV="1">
                <a:off x="4429557" y="1373205"/>
                <a:ext cx="553526" cy="1443412"/>
              </a:xfrm>
              <a:prstGeom prst="straightConnector1">
                <a:avLst/>
              </a:prstGeom>
              <a:ln>
                <a:solidFill>
                  <a:schemeClr val="bg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BF09F5C5-DFFE-EC4F-9EE3-0469359C9570}"/>
                  </a:ext>
                </a:extLst>
              </p:cNvPr>
              <p:cNvCxnSpPr>
                <a:cxnSpLocks/>
                <a:stCxn id="30" idx="3"/>
                <a:endCxn id="34" idx="2"/>
              </p:cNvCxnSpPr>
              <p:nvPr/>
            </p:nvCxnSpPr>
            <p:spPr>
              <a:xfrm>
                <a:off x="4430042" y="1648729"/>
                <a:ext cx="553041" cy="315004"/>
              </a:xfrm>
              <a:prstGeom prst="straightConnector1">
                <a:avLst/>
              </a:prstGeom>
              <a:ln>
                <a:solidFill>
                  <a:schemeClr val="bg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Arrow Connector 42">
                <a:extLst>
                  <a:ext uri="{FF2B5EF4-FFF2-40B4-BE49-F238E27FC236}">
                    <a16:creationId xmlns:a16="http://schemas.microsoft.com/office/drawing/2014/main" id="{35A0B4F4-7A60-2E43-BEBB-B90507F04CEC}"/>
                  </a:ext>
                </a:extLst>
              </p:cNvPr>
              <p:cNvCxnSpPr>
                <a:cxnSpLocks/>
                <a:stCxn id="30" idx="3"/>
                <a:endCxn id="35" idx="2"/>
              </p:cNvCxnSpPr>
              <p:nvPr/>
            </p:nvCxnSpPr>
            <p:spPr>
              <a:xfrm>
                <a:off x="4430042" y="1648729"/>
                <a:ext cx="541931" cy="905532"/>
              </a:xfrm>
              <a:prstGeom prst="straightConnector1">
                <a:avLst/>
              </a:prstGeom>
              <a:ln>
                <a:solidFill>
                  <a:schemeClr val="bg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Arrow Connector 43">
                <a:extLst>
                  <a:ext uri="{FF2B5EF4-FFF2-40B4-BE49-F238E27FC236}">
                    <a16:creationId xmlns:a16="http://schemas.microsoft.com/office/drawing/2014/main" id="{90788177-44AC-744E-9D4B-97E59CEAAAF8}"/>
                  </a:ext>
                </a:extLst>
              </p:cNvPr>
              <p:cNvCxnSpPr>
                <a:cxnSpLocks/>
                <a:stCxn id="30" idx="3"/>
                <a:endCxn id="36" idx="2"/>
              </p:cNvCxnSpPr>
              <p:nvPr/>
            </p:nvCxnSpPr>
            <p:spPr>
              <a:xfrm>
                <a:off x="4430042" y="1648729"/>
                <a:ext cx="541931" cy="1496060"/>
              </a:xfrm>
              <a:prstGeom prst="straightConnector1">
                <a:avLst/>
              </a:prstGeom>
              <a:ln>
                <a:solidFill>
                  <a:schemeClr val="bg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Arrow Connector 44">
                <a:extLst>
                  <a:ext uri="{FF2B5EF4-FFF2-40B4-BE49-F238E27FC236}">
                    <a16:creationId xmlns:a16="http://schemas.microsoft.com/office/drawing/2014/main" id="{265FB9FE-47F5-DE45-94C4-C9FB497A463A}"/>
                  </a:ext>
                </a:extLst>
              </p:cNvPr>
              <p:cNvCxnSpPr>
                <a:cxnSpLocks/>
                <a:stCxn id="31" idx="3"/>
                <a:endCxn id="34" idx="2"/>
              </p:cNvCxnSpPr>
              <p:nvPr/>
            </p:nvCxnSpPr>
            <p:spPr>
              <a:xfrm flipV="1">
                <a:off x="4429557" y="1963733"/>
                <a:ext cx="553526" cy="271079"/>
              </a:xfrm>
              <a:prstGeom prst="straightConnector1">
                <a:avLst/>
              </a:prstGeom>
              <a:ln>
                <a:solidFill>
                  <a:schemeClr val="bg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Arrow Connector 45">
                <a:extLst>
                  <a:ext uri="{FF2B5EF4-FFF2-40B4-BE49-F238E27FC236}">
                    <a16:creationId xmlns:a16="http://schemas.microsoft.com/office/drawing/2014/main" id="{919904D7-E069-DC45-9EC0-B9AE6D15DDDB}"/>
                  </a:ext>
                </a:extLst>
              </p:cNvPr>
              <p:cNvCxnSpPr>
                <a:cxnSpLocks/>
                <a:stCxn id="31" idx="3"/>
                <a:endCxn id="36" idx="2"/>
              </p:cNvCxnSpPr>
              <p:nvPr/>
            </p:nvCxnSpPr>
            <p:spPr>
              <a:xfrm>
                <a:off x="4429557" y="2234812"/>
                <a:ext cx="542416" cy="909977"/>
              </a:xfrm>
              <a:prstGeom prst="straightConnector1">
                <a:avLst/>
              </a:prstGeom>
              <a:ln>
                <a:solidFill>
                  <a:schemeClr val="bg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99EEA4FA-133A-8540-8B50-5918E58E518A}"/>
                  </a:ext>
                </a:extLst>
              </p:cNvPr>
              <p:cNvCxnSpPr>
                <a:cxnSpLocks/>
                <a:stCxn id="31" idx="3"/>
                <a:endCxn id="35" idx="2"/>
              </p:cNvCxnSpPr>
              <p:nvPr/>
            </p:nvCxnSpPr>
            <p:spPr>
              <a:xfrm>
                <a:off x="4429557" y="2234812"/>
                <a:ext cx="542416" cy="319449"/>
              </a:xfrm>
              <a:prstGeom prst="straightConnector1">
                <a:avLst/>
              </a:prstGeom>
              <a:ln>
                <a:solidFill>
                  <a:schemeClr val="bg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3549C705-1E4D-0C4C-959D-C13932D93C83}"/>
                  </a:ext>
                </a:extLst>
              </p:cNvPr>
              <p:cNvCxnSpPr>
                <a:cxnSpLocks/>
                <a:stCxn id="32" idx="3"/>
                <a:endCxn id="36" idx="2"/>
              </p:cNvCxnSpPr>
              <p:nvPr/>
            </p:nvCxnSpPr>
            <p:spPr>
              <a:xfrm>
                <a:off x="4429557" y="2816617"/>
                <a:ext cx="542416" cy="328172"/>
              </a:xfrm>
              <a:prstGeom prst="straightConnector1">
                <a:avLst/>
              </a:prstGeom>
              <a:ln>
                <a:solidFill>
                  <a:schemeClr val="bg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Arrow Connector 48">
                <a:extLst>
                  <a:ext uri="{FF2B5EF4-FFF2-40B4-BE49-F238E27FC236}">
                    <a16:creationId xmlns:a16="http://schemas.microsoft.com/office/drawing/2014/main" id="{A67E49CD-FD77-034B-B2A9-14F0D7A6C63F}"/>
                  </a:ext>
                </a:extLst>
              </p:cNvPr>
              <p:cNvCxnSpPr>
                <a:cxnSpLocks/>
                <a:stCxn id="32" idx="3"/>
                <a:endCxn id="35" idx="2"/>
              </p:cNvCxnSpPr>
              <p:nvPr/>
            </p:nvCxnSpPr>
            <p:spPr>
              <a:xfrm flipV="1">
                <a:off x="4429557" y="2554261"/>
                <a:ext cx="542416" cy="262356"/>
              </a:xfrm>
              <a:prstGeom prst="straightConnector1">
                <a:avLst/>
              </a:prstGeom>
              <a:ln>
                <a:solidFill>
                  <a:schemeClr val="bg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Arrow Connector 49">
                <a:extLst>
                  <a:ext uri="{FF2B5EF4-FFF2-40B4-BE49-F238E27FC236}">
                    <a16:creationId xmlns:a16="http://schemas.microsoft.com/office/drawing/2014/main" id="{691529FF-26A5-D944-8B78-C3BB8FB00528}"/>
                  </a:ext>
                </a:extLst>
              </p:cNvPr>
              <p:cNvCxnSpPr>
                <a:cxnSpLocks/>
                <a:endCxn id="34" idx="2"/>
              </p:cNvCxnSpPr>
              <p:nvPr/>
            </p:nvCxnSpPr>
            <p:spPr>
              <a:xfrm flipV="1">
                <a:off x="4429557" y="1963733"/>
                <a:ext cx="553526" cy="842856"/>
              </a:xfrm>
              <a:prstGeom prst="straightConnector1">
                <a:avLst/>
              </a:prstGeom>
              <a:ln>
                <a:solidFill>
                  <a:schemeClr val="bg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Arrow Connector 50">
                <a:extLst>
                  <a:ext uri="{FF2B5EF4-FFF2-40B4-BE49-F238E27FC236}">
                    <a16:creationId xmlns:a16="http://schemas.microsoft.com/office/drawing/2014/main" id="{311604C4-C014-4D47-A017-638CF8270217}"/>
                  </a:ext>
                </a:extLst>
              </p:cNvPr>
              <p:cNvCxnSpPr>
                <a:cxnSpLocks/>
                <a:stCxn id="33" idx="5"/>
                <a:endCxn id="37" idx="2"/>
              </p:cNvCxnSpPr>
              <p:nvPr/>
            </p:nvCxnSpPr>
            <p:spPr>
              <a:xfrm>
                <a:off x="5288087" y="1499542"/>
                <a:ext cx="469629" cy="37193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Arrow Connector 51">
                <a:extLst>
                  <a:ext uri="{FF2B5EF4-FFF2-40B4-BE49-F238E27FC236}">
                    <a16:creationId xmlns:a16="http://schemas.microsoft.com/office/drawing/2014/main" id="{7E6B0402-EFC8-AF47-AA2E-923E08741495}"/>
                  </a:ext>
                </a:extLst>
              </p:cNvPr>
              <p:cNvCxnSpPr>
                <a:cxnSpLocks/>
                <a:stCxn id="34" idx="6"/>
                <a:endCxn id="37" idx="2"/>
              </p:cNvCxnSpPr>
              <p:nvPr/>
            </p:nvCxnSpPr>
            <p:spPr>
              <a:xfrm flipV="1">
                <a:off x="5340417" y="1871479"/>
                <a:ext cx="417299" cy="9225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Arrow Connector 52">
                <a:extLst>
                  <a:ext uri="{FF2B5EF4-FFF2-40B4-BE49-F238E27FC236}">
                    <a16:creationId xmlns:a16="http://schemas.microsoft.com/office/drawing/2014/main" id="{201E0122-0098-3041-8EEA-9360C9848747}"/>
                  </a:ext>
                </a:extLst>
              </p:cNvPr>
              <p:cNvCxnSpPr>
                <a:cxnSpLocks/>
                <a:stCxn id="35" idx="6"/>
                <a:endCxn id="37" idx="2"/>
              </p:cNvCxnSpPr>
              <p:nvPr/>
            </p:nvCxnSpPr>
            <p:spPr>
              <a:xfrm flipV="1">
                <a:off x="5329307" y="1871479"/>
                <a:ext cx="428409" cy="68278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Arrow Connector 53">
                <a:extLst>
                  <a:ext uri="{FF2B5EF4-FFF2-40B4-BE49-F238E27FC236}">
                    <a16:creationId xmlns:a16="http://schemas.microsoft.com/office/drawing/2014/main" id="{995C73DA-B20E-A14A-96AC-11DE91D85BE3}"/>
                  </a:ext>
                </a:extLst>
              </p:cNvPr>
              <p:cNvCxnSpPr>
                <a:cxnSpLocks/>
                <a:stCxn id="36" idx="6"/>
                <a:endCxn id="37" idx="2"/>
              </p:cNvCxnSpPr>
              <p:nvPr/>
            </p:nvCxnSpPr>
            <p:spPr>
              <a:xfrm flipV="1">
                <a:off x="5329307" y="1871479"/>
                <a:ext cx="428409" cy="127331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Arrow Connector 54">
                <a:extLst>
                  <a:ext uri="{FF2B5EF4-FFF2-40B4-BE49-F238E27FC236}">
                    <a16:creationId xmlns:a16="http://schemas.microsoft.com/office/drawing/2014/main" id="{AE8428D5-7DC9-7543-9B51-4194F919B056}"/>
                  </a:ext>
                </a:extLst>
              </p:cNvPr>
              <p:cNvCxnSpPr>
                <a:cxnSpLocks/>
                <a:stCxn id="37" idx="6"/>
              </p:cNvCxnSpPr>
              <p:nvPr/>
            </p:nvCxnSpPr>
            <p:spPr>
              <a:xfrm flipV="1">
                <a:off x="6115050" y="1864887"/>
                <a:ext cx="323940" cy="659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FCF114B4-000B-3D48-99A0-8E0CA48E833C}"/>
                </a:ext>
              </a:extLst>
            </p:cNvPr>
            <p:cNvSpPr/>
            <p:nvPr/>
          </p:nvSpPr>
          <p:spPr>
            <a:xfrm>
              <a:off x="2160312" y="5261708"/>
              <a:ext cx="357334" cy="35733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1D696885-5072-D942-9345-8C1273BA8BD1}"/>
                </a:ext>
              </a:extLst>
            </p:cNvPr>
            <p:cNvCxnSpPr>
              <a:cxnSpLocks/>
              <a:stCxn id="60" idx="6"/>
            </p:cNvCxnSpPr>
            <p:nvPr/>
          </p:nvCxnSpPr>
          <p:spPr>
            <a:xfrm flipV="1">
              <a:off x="2517646" y="5433783"/>
              <a:ext cx="323940" cy="659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EB96E185-C7D6-744C-A154-B8241D150091}"/>
                </a:ext>
              </a:extLst>
            </p:cNvPr>
            <p:cNvCxnSpPr>
              <a:cxnSpLocks/>
              <a:stCxn id="33" idx="5"/>
              <a:endCxn id="60" idx="2"/>
            </p:cNvCxnSpPr>
            <p:nvPr/>
          </p:nvCxnSpPr>
          <p:spPr>
            <a:xfrm>
              <a:off x="1690683" y="4234448"/>
              <a:ext cx="469629" cy="120592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37C0CF2A-9503-1E45-8269-0C90284ECE92}"/>
                </a:ext>
              </a:extLst>
            </p:cNvPr>
            <p:cNvCxnSpPr>
              <a:cxnSpLocks/>
              <a:stCxn id="34" idx="6"/>
              <a:endCxn id="60" idx="2"/>
            </p:cNvCxnSpPr>
            <p:nvPr/>
          </p:nvCxnSpPr>
          <p:spPr>
            <a:xfrm>
              <a:off x="1743013" y="4698639"/>
              <a:ext cx="417299" cy="74173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A34F4794-19CB-A648-9BE0-3D9F23997BB4}"/>
                </a:ext>
              </a:extLst>
            </p:cNvPr>
            <p:cNvCxnSpPr>
              <a:cxnSpLocks/>
              <a:stCxn id="35" idx="6"/>
              <a:endCxn id="60" idx="2"/>
            </p:cNvCxnSpPr>
            <p:nvPr/>
          </p:nvCxnSpPr>
          <p:spPr>
            <a:xfrm>
              <a:off x="1731903" y="5289167"/>
              <a:ext cx="428409" cy="15120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17805756-65F2-4A47-AC65-13532ACDE8BC}"/>
                </a:ext>
              </a:extLst>
            </p:cNvPr>
            <p:cNvCxnSpPr>
              <a:cxnSpLocks/>
              <a:stCxn id="36" idx="6"/>
              <a:endCxn id="60" idx="2"/>
            </p:cNvCxnSpPr>
            <p:nvPr/>
          </p:nvCxnSpPr>
          <p:spPr>
            <a:xfrm flipV="1">
              <a:off x="1731903" y="5440375"/>
              <a:ext cx="428409" cy="43932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052D4570-952E-3046-A7EC-163AFDE3C77A}"/>
                    </a:ext>
                  </a:extLst>
                </p:cNvPr>
                <p:cNvSpPr txBox="1"/>
                <p:nvPr/>
              </p:nvSpPr>
              <p:spPr>
                <a:xfrm>
                  <a:off x="1504934" y="4008927"/>
                  <a:ext cx="238079" cy="20236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105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  <m:t>[1]</m:t>
                            </m:r>
                          </m:sup>
                        </m:sSubSup>
                      </m:oMath>
                    </m:oMathPara>
                  </a14:m>
                  <a:endParaRPr lang="en-US" sz="1050" dirty="0"/>
                </a:p>
              </p:txBody>
            </p:sp>
          </mc:Choice>
          <mc:Fallback xmlns="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052D4570-952E-3046-A7EC-163AFDE3C77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04934" y="4008927"/>
                  <a:ext cx="238079" cy="202363"/>
                </a:xfrm>
                <a:prstGeom prst="rect">
                  <a:avLst/>
                </a:prstGeom>
                <a:blipFill>
                  <a:blip r:embed="rId18"/>
                  <a:stretch>
                    <a:fillRect t="-5882" r="-10000" b="-1176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6263CE25-8997-A841-B63A-C588536B3D21}"/>
                    </a:ext>
                  </a:extLst>
                </p:cNvPr>
                <p:cNvSpPr txBox="1"/>
                <p:nvPr/>
              </p:nvSpPr>
              <p:spPr>
                <a:xfrm>
                  <a:off x="1504934" y="4604171"/>
                  <a:ext cx="238077" cy="20967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105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  <m:t>[1]</m:t>
                            </m:r>
                          </m:sup>
                        </m:sSubSup>
                      </m:oMath>
                    </m:oMathPara>
                  </a14:m>
                  <a:endParaRPr lang="en-US" sz="1050" dirty="0"/>
                </a:p>
              </p:txBody>
            </p:sp>
          </mc:Choice>
          <mc:Fallback xmlns="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6263CE25-8997-A841-B63A-C588536B3D2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04934" y="4604171"/>
                  <a:ext cx="238077" cy="209673"/>
                </a:xfrm>
                <a:prstGeom prst="rect">
                  <a:avLst/>
                </a:prstGeom>
                <a:blipFill>
                  <a:blip r:embed="rId19"/>
                  <a:stretch>
                    <a:fillRect t="-5882" r="-10000" b="-1176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4857D7A5-6749-5E4C-99B2-B6B8BA85FD6D}"/>
                    </a:ext>
                  </a:extLst>
                </p:cNvPr>
                <p:cNvSpPr txBox="1"/>
                <p:nvPr/>
              </p:nvSpPr>
              <p:spPr>
                <a:xfrm>
                  <a:off x="1504934" y="5187985"/>
                  <a:ext cx="238077" cy="20967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105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  <m:t>[1]</m:t>
                            </m:r>
                          </m:sup>
                        </m:sSubSup>
                      </m:oMath>
                    </m:oMathPara>
                  </a14:m>
                  <a:endParaRPr lang="en-US" sz="1050" dirty="0"/>
                </a:p>
              </p:txBody>
            </p:sp>
          </mc:Choice>
          <mc:Fallback xmlns=""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4857D7A5-6749-5E4C-99B2-B6B8BA85FD6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04934" y="5187985"/>
                  <a:ext cx="238077" cy="209673"/>
                </a:xfrm>
                <a:prstGeom prst="rect">
                  <a:avLst/>
                </a:prstGeom>
                <a:blipFill>
                  <a:blip r:embed="rId20"/>
                  <a:stretch>
                    <a:fillRect r="-10000" b="-1176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C7A0119C-F4C8-544A-8BE0-31EFCB9BCE9F}"/>
                    </a:ext>
                  </a:extLst>
                </p:cNvPr>
                <p:cNvSpPr txBox="1"/>
                <p:nvPr/>
              </p:nvSpPr>
              <p:spPr>
                <a:xfrm>
                  <a:off x="1504934" y="5781299"/>
                  <a:ext cx="238077" cy="20967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105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  <m:sup>
                            <m: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  <m:t>[1]</m:t>
                            </m:r>
                          </m:sup>
                        </m:sSubSup>
                      </m:oMath>
                    </m:oMathPara>
                  </a14:m>
                  <a:endParaRPr lang="en-US" sz="1050" dirty="0"/>
                </a:p>
              </p:txBody>
            </p:sp>
          </mc:Choice>
          <mc:Fallback xmlns="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C7A0119C-F4C8-544A-8BE0-31EFCB9BCE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04934" y="5781299"/>
                  <a:ext cx="238077" cy="209673"/>
                </a:xfrm>
                <a:prstGeom prst="rect">
                  <a:avLst/>
                </a:prstGeom>
                <a:blipFill>
                  <a:blip r:embed="rId21"/>
                  <a:stretch>
                    <a:fillRect r="-10000"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D2D5AF50-D2B4-3242-8D45-002AB3ADE112}"/>
                    </a:ext>
                  </a:extLst>
                </p:cNvPr>
                <p:cNvSpPr txBox="1"/>
                <p:nvPr/>
              </p:nvSpPr>
              <p:spPr>
                <a:xfrm>
                  <a:off x="2200130" y="4484416"/>
                  <a:ext cx="310341" cy="20236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105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  <m:t>𝑑𝑧</m:t>
                            </m:r>
                          </m:e>
                          <m:sub>
                            <m: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  <m:t>[1]</m:t>
                            </m:r>
                          </m:sup>
                        </m:sSubSup>
                      </m:oMath>
                    </m:oMathPara>
                  </a14:m>
                  <a:endParaRPr lang="en-US" sz="1050" dirty="0"/>
                </a:p>
              </p:txBody>
            </p:sp>
          </mc:Choice>
          <mc:Fallback xmlns=""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D2D5AF50-D2B4-3242-8D45-002AB3ADE1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00130" y="4484416"/>
                  <a:ext cx="310341" cy="202363"/>
                </a:xfrm>
                <a:prstGeom prst="rect">
                  <a:avLst/>
                </a:prstGeom>
                <a:blipFill>
                  <a:blip r:embed="rId22"/>
                  <a:stretch>
                    <a:fillRect l="-7692" r="-3846" b="-1764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697E5749-FEB4-EB45-AFFD-6E93094D8849}"/>
                    </a:ext>
                  </a:extLst>
                </p:cNvPr>
                <p:cNvSpPr txBox="1"/>
                <p:nvPr/>
              </p:nvSpPr>
              <p:spPr>
                <a:xfrm>
                  <a:off x="2200130" y="5315885"/>
                  <a:ext cx="310341" cy="20967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105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  <m:t>𝑑𝑧</m:t>
                            </m:r>
                          </m:e>
                          <m:sub>
                            <m: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  <m:t>[1]</m:t>
                            </m:r>
                          </m:sup>
                        </m:sSubSup>
                      </m:oMath>
                    </m:oMathPara>
                  </a14:m>
                  <a:endParaRPr lang="en-US" sz="1050" dirty="0"/>
                </a:p>
              </p:txBody>
            </p:sp>
          </mc:Choice>
          <mc:Fallback xmlns="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697E5749-FEB4-EB45-AFFD-6E93094D884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00130" y="5315885"/>
                  <a:ext cx="310341" cy="209673"/>
                </a:xfrm>
                <a:prstGeom prst="rect">
                  <a:avLst/>
                </a:prstGeom>
                <a:blipFill>
                  <a:blip r:embed="rId23"/>
                  <a:stretch>
                    <a:fillRect l="-7692" r="-3846" b="-1176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1A7A09A0-DC7C-664A-8B61-1086C86D043F}"/>
                  </a:ext>
                </a:extLst>
              </p:cNvPr>
              <p:cNvSpPr txBox="1"/>
              <p:nvPr/>
            </p:nvSpPr>
            <p:spPr>
              <a:xfrm>
                <a:off x="2891132" y="1218909"/>
                <a:ext cx="1931811" cy="34913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Want to know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[2]</m:t>
                        </m:r>
                      </m:sup>
                    </m:sSup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1A7A09A0-DC7C-664A-8B61-1086C86D04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1132" y="1218909"/>
                <a:ext cx="1931811" cy="349135"/>
              </a:xfrm>
              <a:prstGeom prst="rect">
                <a:avLst/>
              </a:prstGeom>
              <a:blipFill>
                <a:blip r:embed="rId24"/>
                <a:stretch>
                  <a:fillRect l="-1974" t="-3704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D1C4BB8C-0ED9-F74F-97B8-AAB408926053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910333" y="2998579"/>
            <a:ext cx="2375841" cy="751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897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7" grpId="0" animBg="1"/>
      <p:bldP spid="18" grpId="0"/>
      <p:bldP spid="19" grpId="0" animBg="1"/>
      <p:bldP spid="20" grpId="0" animBg="1"/>
      <p:bldP spid="21" grpId="0"/>
      <p:bldP spid="22" grpId="0"/>
      <p:bldP spid="23" grpId="0" animBg="1"/>
      <p:bldP spid="25" grpId="0" animBg="1"/>
      <p:bldP spid="26" grpId="0"/>
      <p:bldP spid="27" grpId="0" animBg="1"/>
      <p:bldP spid="28" grpId="0"/>
      <p:bldP spid="78" grpId="0"/>
      <p:bldP spid="7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931E01-0A04-F54A-9CC4-CA1A3D204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96F0D-8A8D-E54C-AD8F-4811A474B775}" type="datetime1">
              <a:rPr lang="en-US" smtClean="0"/>
              <a:t>9/26/18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A769F2-09F9-F145-93D0-E73636426D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Learning, SDSU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DF0861-D42D-0140-973A-7F5AC38EC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264B7-8E8E-C346-A13A-10BC2FB604AF}" type="slidenum">
              <a:rPr lang="en-US" smtClean="0"/>
              <a:t>12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D87A276-C0FE-1740-8843-42750F526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82096"/>
            <a:ext cx="7886700" cy="842168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Derivatives </a:t>
            </a:r>
            <a:r>
              <a:rPr lang="en-US" sz="3600" dirty="0" err="1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w.r.t</a:t>
            </a:r>
            <a:r>
              <a:rPr lang="en-US" sz="36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. vector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95B2B97-76D5-3048-84B7-38C92675BF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3421" y="98463"/>
            <a:ext cx="910525" cy="63291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4C9599A-015C-EA48-A8BE-7884D55EF781}"/>
              </a:ext>
            </a:extLst>
          </p:cNvPr>
          <p:cNvSpPr/>
          <p:nvPr/>
        </p:nvSpPr>
        <p:spPr>
          <a:xfrm>
            <a:off x="724017" y="1246258"/>
            <a:ext cx="1916743" cy="361436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3C7CDE-A7A1-D644-8B66-35EDA1DA57D1}"/>
              </a:ext>
            </a:extLst>
          </p:cNvPr>
          <p:cNvSpPr txBox="1"/>
          <p:nvPr/>
        </p:nvSpPr>
        <p:spPr>
          <a:xfrm>
            <a:off x="628650" y="989012"/>
            <a:ext cx="112562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Hidden to output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6553EEF-D86C-0A45-AF06-FE9176EBCC9A}"/>
                  </a:ext>
                </a:extLst>
              </p:cNvPr>
              <p:cNvSpPr txBox="1"/>
              <p:nvPr/>
            </p:nvSpPr>
            <p:spPr>
              <a:xfrm>
                <a:off x="724018" y="1325165"/>
                <a:ext cx="1916743" cy="2568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[2]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[2]</m:t>
                          </m:r>
                        </m:sup>
                      </m:sSup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[2]</m:t>
                          </m:r>
                        </m:sup>
                      </m:sSup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6553EEF-D86C-0A45-AF06-FE9176EBCC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018" y="1325165"/>
                <a:ext cx="1916743" cy="256802"/>
              </a:xfrm>
              <a:prstGeom prst="rect">
                <a:avLst/>
              </a:prstGeom>
              <a:blipFill>
                <a:blip r:embed="rId3"/>
                <a:stretch>
                  <a:fillRect l="-658" r="-658"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FBDACD8-967F-F94E-A27F-90EB6FA980CD}"/>
                  </a:ext>
                </a:extLst>
              </p:cNvPr>
              <p:cNvSpPr txBox="1"/>
              <p:nvPr/>
            </p:nvSpPr>
            <p:spPr>
              <a:xfrm>
                <a:off x="2891132" y="1218909"/>
                <a:ext cx="1842236" cy="34913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Want to know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𝑑𝑎</m:t>
                        </m:r>
                      </m:e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p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FBDACD8-967F-F94E-A27F-90EB6FA980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1132" y="1218909"/>
                <a:ext cx="1842236" cy="349135"/>
              </a:xfrm>
              <a:prstGeom prst="rect">
                <a:avLst/>
              </a:prstGeom>
              <a:blipFill>
                <a:blip r:embed="rId4"/>
                <a:stretch>
                  <a:fillRect l="-2069" t="-3704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33E6169-1B9F-D640-A542-3273AF32DAA8}"/>
                  </a:ext>
                </a:extLst>
              </p:cNvPr>
              <p:cNvSpPr txBox="1"/>
              <p:nvPr/>
            </p:nvSpPr>
            <p:spPr>
              <a:xfrm>
                <a:off x="4869777" y="1148143"/>
                <a:ext cx="2047099" cy="488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Need to compute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[2]</m:t>
                            </m:r>
                          </m:sup>
                        </m:sSup>
                      </m:num>
                      <m:den>
                        <m:r>
                          <a:rPr lang="en-US" sz="16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]</m:t>
                            </m:r>
                          </m:sup>
                        </m:sSup>
                      </m:den>
                    </m:f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33E6169-1B9F-D640-A542-3273AF32DA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9777" y="1148143"/>
                <a:ext cx="2047099" cy="488916"/>
              </a:xfrm>
              <a:prstGeom prst="rect">
                <a:avLst/>
              </a:prstGeom>
              <a:blipFill>
                <a:blip r:embed="rId5"/>
                <a:stretch>
                  <a:fillRect l="-613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FA391AE9-3ECF-0744-91F9-5CB8D3149715}"/>
              </a:ext>
            </a:extLst>
          </p:cNvPr>
          <p:cNvSpPr txBox="1"/>
          <p:nvPr/>
        </p:nvSpPr>
        <p:spPr>
          <a:xfrm>
            <a:off x="236900" y="1949844"/>
            <a:ext cx="14204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When output layer has 1 node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E9E395E-BF06-F846-94EE-8AA70341C7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72562" y="1782868"/>
            <a:ext cx="1585039" cy="843650"/>
          </a:xfrm>
          <a:prstGeom prst="rect">
            <a:avLst/>
          </a:prstGeom>
        </p:spPr>
      </p:pic>
      <p:sp>
        <p:nvSpPr>
          <p:cNvPr id="16" name="Right Arrow 15">
            <a:extLst>
              <a:ext uri="{FF2B5EF4-FFF2-40B4-BE49-F238E27FC236}">
                <a16:creationId xmlns:a16="http://schemas.microsoft.com/office/drawing/2014/main" id="{B7CC47C5-302E-C44E-B0A7-B664BB0EFBE6}"/>
              </a:ext>
            </a:extLst>
          </p:cNvPr>
          <p:cNvSpPr/>
          <p:nvPr/>
        </p:nvSpPr>
        <p:spPr>
          <a:xfrm>
            <a:off x="3766622" y="2127257"/>
            <a:ext cx="207736" cy="168393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45D8FC9F-8B76-1841-995D-511936BF2416}"/>
                  </a:ext>
                </a:extLst>
              </p:cNvPr>
              <p:cNvSpPr/>
              <p:nvPr/>
            </p:nvSpPr>
            <p:spPr>
              <a:xfrm>
                <a:off x="4072813" y="1567096"/>
                <a:ext cx="1999458" cy="126451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[2]</m:t>
                              </m:r>
                            </m:sup>
                          </m:sSup>
                        </m:num>
                        <m:den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sup>
                          </m:sSup>
                        </m:den>
                      </m:f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Sup>
                                <m:sSubSup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[2]</m:t>
                                  </m:r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[2]</m:t>
                                  </m:r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[2]</m:t>
                                  </m:r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[2]</m:t>
                                  </m:r>
                                </m:sup>
                              </m:sSubSup>
                            </m:e>
                          </m:eqAr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45D8FC9F-8B76-1841-995D-511936BF24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2813" y="1567096"/>
                <a:ext cx="1999458" cy="126451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ight Arrow 17">
            <a:extLst>
              <a:ext uri="{FF2B5EF4-FFF2-40B4-BE49-F238E27FC236}">
                <a16:creationId xmlns:a16="http://schemas.microsoft.com/office/drawing/2014/main" id="{DA461DA2-D8BF-F845-98D1-17633C7F33AE}"/>
              </a:ext>
            </a:extLst>
          </p:cNvPr>
          <p:cNvSpPr/>
          <p:nvPr/>
        </p:nvSpPr>
        <p:spPr>
          <a:xfrm>
            <a:off x="6115050" y="2115155"/>
            <a:ext cx="207736" cy="168393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386ED13-F9C9-A249-8D80-A392C5C227B7}"/>
                  </a:ext>
                </a:extLst>
              </p:cNvPr>
              <p:cNvSpPr txBox="1"/>
              <p:nvPr/>
            </p:nvSpPr>
            <p:spPr>
              <a:xfrm>
                <a:off x="6457950" y="2065394"/>
                <a:ext cx="1473352" cy="23025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𝑑𝑎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p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𝑑𝑧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[2]</m:t>
                          </m:r>
                        </m:sup>
                      </m:s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386ED13-F9C9-A249-8D80-A392C5C227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7950" y="2065394"/>
                <a:ext cx="1473352" cy="230256"/>
              </a:xfrm>
              <a:prstGeom prst="rect">
                <a:avLst/>
              </a:prstGeom>
              <a:blipFill>
                <a:blip r:embed="rId8"/>
                <a:stretch>
                  <a:fillRect l="-2564" r="-8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8B126508-836D-BC4A-9B06-5B601D949922}"/>
              </a:ext>
            </a:extLst>
          </p:cNvPr>
          <p:cNvSpPr txBox="1"/>
          <p:nvPr/>
        </p:nvSpPr>
        <p:spPr>
          <a:xfrm>
            <a:off x="236900" y="3094036"/>
            <a:ext cx="14204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When output layer has 2 node</a:t>
            </a:r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C765C562-2DE3-9744-B8A5-294998AEB482}"/>
              </a:ext>
            </a:extLst>
          </p:cNvPr>
          <p:cNvSpPr/>
          <p:nvPr/>
        </p:nvSpPr>
        <p:spPr>
          <a:xfrm>
            <a:off x="1617075" y="3271449"/>
            <a:ext cx="207736" cy="168393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ECAC0722-AB2D-B340-AC48-D4F800CD636B}"/>
                  </a:ext>
                </a:extLst>
              </p:cNvPr>
              <p:cNvSpPr/>
              <p:nvPr/>
            </p:nvSpPr>
            <p:spPr>
              <a:xfrm>
                <a:off x="5081008" y="3015785"/>
                <a:ext cx="4021264" cy="66402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[2]</m:t>
                            </m:r>
                          </m:sup>
                        </m:sSup>
                      </m:num>
                      <m:den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[1]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1400" dirty="0"/>
                  <a:t> is the partial derivatives of </a:t>
                </a:r>
                <a:r>
                  <a:rPr lang="en-US" sz="1400" b="1" i="1" dirty="0"/>
                  <a:t>each</a:t>
                </a:r>
                <a:r>
                  <a:rPr lang="en-US" sz="1400" dirty="0"/>
                  <a:t> component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[2]</m:t>
                        </m:r>
                      </m:sup>
                    </m:sSup>
                  </m:oMath>
                </a14:m>
                <a:r>
                  <a:rPr lang="en-US" sz="1400" dirty="0"/>
                  <a:t> </a:t>
                </a:r>
                <a:r>
                  <a:rPr lang="en-US" sz="1400" dirty="0" err="1"/>
                  <a:t>w.r.t</a:t>
                </a:r>
                <a:r>
                  <a:rPr lang="en-US" sz="1400" dirty="0"/>
                  <a:t>. </a:t>
                </a:r>
                <a:r>
                  <a:rPr lang="en-US" sz="1400" b="1" i="1" dirty="0"/>
                  <a:t>each</a:t>
                </a:r>
                <a:r>
                  <a:rPr lang="en-US" sz="1400" dirty="0"/>
                  <a:t> component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p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ECAC0722-AB2D-B340-AC48-D4F800CD63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1008" y="3015785"/>
                <a:ext cx="4021264" cy="664028"/>
              </a:xfrm>
              <a:prstGeom prst="rect">
                <a:avLst/>
              </a:prstGeom>
              <a:blipFill>
                <a:blip r:embed="rId9"/>
                <a:stretch>
                  <a:fillRect b="-74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CE595EC5-3C4A-A444-8760-AB6E2E387379}"/>
                  </a:ext>
                </a:extLst>
              </p:cNvPr>
              <p:cNvSpPr/>
              <p:nvPr/>
            </p:nvSpPr>
            <p:spPr>
              <a:xfrm>
                <a:off x="236900" y="3981335"/>
                <a:ext cx="1058560" cy="5877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120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[2]</m:t>
                              </m:r>
                            </m:sup>
                          </m:sSubSup>
                        </m:num>
                        <m:den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sup>
                          </m:sSubSup>
                        </m:den>
                      </m:f>
                      <m:r>
                        <a:rPr lang="en-US" sz="1200" b="0" i="0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[2]</m:t>
                          </m:r>
                        </m:sup>
                      </m:sSubSup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CE595EC5-3C4A-A444-8760-AB6E2E3873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900" y="3981335"/>
                <a:ext cx="1058560" cy="58772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50CC9D9B-DFB2-9045-8117-9BE85092604B}"/>
                  </a:ext>
                </a:extLst>
              </p:cNvPr>
              <p:cNvSpPr/>
              <p:nvPr/>
            </p:nvSpPr>
            <p:spPr>
              <a:xfrm>
                <a:off x="1177154" y="3977211"/>
                <a:ext cx="1058560" cy="5879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120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[2]</m:t>
                              </m:r>
                            </m:sup>
                          </m:sSubSup>
                        </m:num>
                        <m:den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sup>
                          </m:sSubSup>
                        </m:den>
                      </m:f>
                      <m:r>
                        <a:rPr lang="en-US" sz="1200" b="0" i="0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[2]</m:t>
                          </m:r>
                        </m:sup>
                      </m:sSubSup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50CC9D9B-DFB2-9045-8117-9BE8509260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7154" y="3977211"/>
                <a:ext cx="1058560" cy="58791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BAD5F752-C6AD-B043-9076-AB6424270232}"/>
                  </a:ext>
                </a:extLst>
              </p:cNvPr>
              <p:cNvSpPr/>
              <p:nvPr/>
            </p:nvSpPr>
            <p:spPr>
              <a:xfrm>
                <a:off x="2078125" y="3976313"/>
                <a:ext cx="1058560" cy="5888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120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[2]</m:t>
                              </m:r>
                            </m:sup>
                          </m:sSubSup>
                        </m:num>
                        <m:den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sup>
                          </m:sSubSup>
                        </m:den>
                      </m:f>
                      <m:r>
                        <a:rPr lang="en-US" sz="1200" b="0" i="0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[2]</m:t>
                          </m:r>
                        </m:sup>
                      </m:sSubSup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BAD5F752-C6AD-B043-9076-AB64242702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8125" y="3976313"/>
                <a:ext cx="1058560" cy="588816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1FB06E01-E0F9-904B-ACFA-E635C88E792B}"/>
                  </a:ext>
                </a:extLst>
              </p:cNvPr>
              <p:cNvSpPr/>
              <p:nvPr/>
            </p:nvSpPr>
            <p:spPr>
              <a:xfrm>
                <a:off x="3012816" y="3976313"/>
                <a:ext cx="1058560" cy="5888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120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[2]</m:t>
                              </m:r>
                            </m:sup>
                          </m:sSubSup>
                        </m:num>
                        <m:den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sup>
                          </m:sSubSup>
                        </m:den>
                      </m:f>
                      <m:r>
                        <a:rPr lang="en-US" sz="1200" b="0" i="0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[2]</m:t>
                          </m:r>
                        </m:sup>
                      </m:sSubSup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1FB06E01-E0F9-904B-ACFA-E635C88E79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2816" y="3976313"/>
                <a:ext cx="1058560" cy="588816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0AC4DF8C-E777-A946-A734-DB1695D4F59D}"/>
                  </a:ext>
                </a:extLst>
              </p:cNvPr>
              <p:cNvSpPr/>
              <p:nvPr/>
            </p:nvSpPr>
            <p:spPr>
              <a:xfrm>
                <a:off x="236900" y="4665167"/>
                <a:ext cx="1058560" cy="5877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120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[2]</m:t>
                              </m:r>
                            </m:sup>
                          </m:sSubSup>
                        </m:num>
                        <m:den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sup>
                          </m:sSubSup>
                        </m:den>
                      </m:f>
                      <m:r>
                        <a:rPr lang="en-US" sz="1200" b="0" i="0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[2]</m:t>
                          </m:r>
                        </m:sup>
                      </m:sSubSup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0AC4DF8C-E777-A946-A734-DB1695D4F5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900" y="4665167"/>
                <a:ext cx="1058560" cy="58772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4643F845-B704-6542-AA28-065FDD5DE40A}"/>
                  </a:ext>
                </a:extLst>
              </p:cNvPr>
              <p:cNvSpPr/>
              <p:nvPr/>
            </p:nvSpPr>
            <p:spPr>
              <a:xfrm>
                <a:off x="1177154" y="4661043"/>
                <a:ext cx="1058560" cy="5879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120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[2]</m:t>
                              </m:r>
                            </m:sup>
                          </m:sSubSup>
                        </m:num>
                        <m:den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sup>
                          </m:sSubSup>
                        </m:den>
                      </m:f>
                      <m:r>
                        <a:rPr lang="en-US" sz="1200" b="0" i="0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[2]</m:t>
                          </m:r>
                        </m:sup>
                      </m:sSubSup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4643F845-B704-6542-AA28-065FDD5DE4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7154" y="4661043"/>
                <a:ext cx="1058560" cy="587918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2F610F6E-5C37-CC4B-98A9-0EA685DD464C}"/>
                  </a:ext>
                </a:extLst>
              </p:cNvPr>
              <p:cNvSpPr/>
              <p:nvPr/>
            </p:nvSpPr>
            <p:spPr>
              <a:xfrm>
                <a:off x="2072562" y="4665167"/>
                <a:ext cx="1058560" cy="5888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120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[2]</m:t>
                              </m:r>
                            </m:sup>
                          </m:sSubSup>
                        </m:num>
                        <m:den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sup>
                          </m:sSubSup>
                        </m:den>
                      </m:f>
                      <m:r>
                        <a:rPr lang="en-US" sz="1200" b="0" i="0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23</m:t>
                          </m:r>
                        </m:sub>
                        <m:sup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[2]</m:t>
                          </m:r>
                        </m:sup>
                      </m:sSubSup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2F610F6E-5C37-CC4B-98A9-0EA685DD46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2562" y="4665167"/>
                <a:ext cx="1058560" cy="588816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70F65748-5289-7D4E-9716-A3074B0D8390}"/>
                  </a:ext>
                </a:extLst>
              </p:cNvPr>
              <p:cNvSpPr/>
              <p:nvPr/>
            </p:nvSpPr>
            <p:spPr>
              <a:xfrm>
                <a:off x="3012816" y="4660145"/>
                <a:ext cx="1058560" cy="5888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120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[2]</m:t>
                              </m:r>
                            </m:sup>
                          </m:sSubSup>
                        </m:num>
                        <m:den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sup>
                          </m:sSubSup>
                        </m:den>
                      </m:f>
                      <m:r>
                        <a:rPr lang="en-US" sz="1200" b="0" i="0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24</m:t>
                          </m:r>
                        </m:sub>
                        <m:sup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[2]</m:t>
                          </m:r>
                        </m:sup>
                      </m:sSubSup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70F65748-5289-7D4E-9716-A3074B0D83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2816" y="4660145"/>
                <a:ext cx="1058560" cy="588816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Right Brace 32">
            <a:extLst>
              <a:ext uri="{FF2B5EF4-FFF2-40B4-BE49-F238E27FC236}">
                <a16:creationId xmlns:a16="http://schemas.microsoft.com/office/drawing/2014/main" id="{C5940636-4651-934F-B4FF-5AE3C832E4A8}"/>
              </a:ext>
            </a:extLst>
          </p:cNvPr>
          <p:cNvSpPr/>
          <p:nvPr/>
        </p:nvSpPr>
        <p:spPr>
          <a:xfrm>
            <a:off x="4072813" y="4093029"/>
            <a:ext cx="274216" cy="921657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7DADA7AC-DF35-EF4E-8263-A481B56487DE}"/>
                  </a:ext>
                </a:extLst>
              </p:cNvPr>
              <p:cNvSpPr/>
              <p:nvPr/>
            </p:nvSpPr>
            <p:spPr>
              <a:xfrm>
                <a:off x="4392967" y="4303562"/>
                <a:ext cx="1742721" cy="4889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[2]</m:t>
                            </m:r>
                          </m:sup>
                        </m:sSup>
                      </m:num>
                      <m:den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[1]</m:t>
                            </m:r>
                          </m:sup>
                        </m:sSup>
                      </m:den>
                    </m:f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[2]</m:t>
                        </m:r>
                      </m:sup>
                    </m:sSup>
                  </m:oMath>
                </a14:m>
                <a:r>
                  <a:rPr lang="en-US" sz="1600" dirty="0"/>
                  <a:t> itself!</a:t>
                </a:r>
              </a:p>
            </p:txBody>
          </p:sp>
        </mc:Choice>
        <mc:Fallback xmlns="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7DADA7AC-DF35-EF4E-8263-A481B56487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2967" y="4303562"/>
                <a:ext cx="1742721" cy="488916"/>
              </a:xfrm>
              <a:prstGeom prst="rect">
                <a:avLst/>
              </a:prstGeom>
              <a:blipFill>
                <a:blip r:embed="rId18"/>
                <a:stretch>
                  <a:fillRect r="-725" b="-5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7327E58-9BE7-804B-BF3D-B30E1114AFC5}"/>
                  </a:ext>
                </a:extLst>
              </p:cNvPr>
              <p:cNvSpPr txBox="1"/>
              <p:nvPr/>
            </p:nvSpPr>
            <p:spPr>
              <a:xfrm>
                <a:off x="6658580" y="3722874"/>
                <a:ext cx="2545443" cy="4252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[1]</m:t>
                            </m:r>
                          </m:sup>
                        </m:sSubSup>
                      </m:den>
                    </m:f>
                  </m:oMath>
                </a14:m>
                <a:r>
                  <a:rPr lang="en-US" sz="1200" dirty="0"/>
                  <a:t> associated with column 1</a:t>
                </a: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7327E58-9BE7-804B-BF3D-B30E1114AF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8580" y="3722874"/>
                <a:ext cx="2545443" cy="425245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AFF4725-C7A0-BB4F-A9CC-8877EA2DED10}"/>
                  </a:ext>
                </a:extLst>
              </p:cNvPr>
              <p:cNvSpPr txBox="1"/>
              <p:nvPr/>
            </p:nvSpPr>
            <p:spPr>
              <a:xfrm>
                <a:off x="6658580" y="4133365"/>
                <a:ext cx="2545443" cy="437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1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[1]</m:t>
                            </m:r>
                          </m:sup>
                        </m:sSubSup>
                      </m:den>
                    </m:f>
                  </m:oMath>
                </a14:m>
                <a:r>
                  <a:rPr lang="en-US" sz="1200" dirty="0"/>
                  <a:t> associated with column 2</a:t>
                </a: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AFF4725-C7A0-BB4F-A9CC-8877EA2DED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8580" y="4133365"/>
                <a:ext cx="2545443" cy="437107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2D59A82-52E8-2143-9643-AF1B19C6F335}"/>
                  </a:ext>
                </a:extLst>
              </p:cNvPr>
              <p:cNvSpPr txBox="1"/>
              <p:nvPr/>
            </p:nvSpPr>
            <p:spPr>
              <a:xfrm>
                <a:off x="6658580" y="4553929"/>
                <a:ext cx="2545443" cy="437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1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[1]</m:t>
                            </m:r>
                          </m:sup>
                        </m:sSubSup>
                      </m:den>
                    </m:f>
                  </m:oMath>
                </a14:m>
                <a:r>
                  <a:rPr lang="en-US" sz="1200" dirty="0"/>
                  <a:t> associated with column 3</a:t>
                </a: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2D59A82-52E8-2143-9643-AF1B19C6F3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8580" y="4553929"/>
                <a:ext cx="2545443" cy="437107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854600A-676C-F84D-BB08-8EF70F8ACEFA}"/>
                  </a:ext>
                </a:extLst>
              </p:cNvPr>
              <p:cNvSpPr txBox="1"/>
              <p:nvPr/>
            </p:nvSpPr>
            <p:spPr>
              <a:xfrm>
                <a:off x="6658579" y="4974187"/>
                <a:ext cx="2545443" cy="437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1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  <m:sup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[1]</m:t>
                            </m:r>
                          </m:sup>
                        </m:sSubSup>
                      </m:den>
                    </m:f>
                  </m:oMath>
                </a14:m>
                <a:r>
                  <a:rPr lang="en-US" sz="1200" dirty="0"/>
                  <a:t> associated with column 4</a:t>
                </a: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854600A-676C-F84D-BB08-8EF70F8ACE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8579" y="4974187"/>
                <a:ext cx="2545443" cy="437107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Left Brace 38">
            <a:extLst>
              <a:ext uri="{FF2B5EF4-FFF2-40B4-BE49-F238E27FC236}">
                <a16:creationId xmlns:a16="http://schemas.microsoft.com/office/drawing/2014/main" id="{39FB27F4-3B26-114B-AAB1-F22D4A8848EA}"/>
              </a:ext>
            </a:extLst>
          </p:cNvPr>
          <p:cNvSpPr/>
          <p:nvPr/>
        </p:nvSpPr>
        <p:spPr>
          <a:xfrm>
            <a:off x="6262973" y="3967148"/>
            <a:ext cx="196868" cy="1161744"/>
          </a:xfrm>
          <a:prstGeom prst="lef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ight Arrow 39">
            <a:extLst>
              <a:ext uri="{FF2B5EF4-FFF2-40B4-BE49-F238E27FC236}">
                <a16:creationId xmlns:a16="http://schemas.microsoft.com/office/drawing/2014/main" id="{7C43151B-4D0C-1D4D-A8BD-FE39AF8147A1}"/>
              </a:ext>
            </a:extLst>
          </p:cNvPr>
          <p:cNvSpPr/>
          <p:nvPr/>
        </p:nvSpPr>
        <p:spPr>
          <a:xfrm>
            <a:off x="2686050" y="5718460"/>
            <a:ext cx="207736" cy="168393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8FE90644-4DB1-5B46-B48F-D0F611F51BC7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922271" y="2938047"/>
            <a:ext cx="2756807" cy="82955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2365DC50-D569-E24F-A23F-FDBDE06BA989}"/>
                  </a:ext>
                </a:extLst>
              </p:cNvPr>
              <p:cNvSpPr/>
              <p:nvPr/>
            </p:nvSpPr>
            <p:spPr>
              <a:xfrm>
                <a:off x="2929261" y="5602131"/>
                <a:ext cx="880369" cy="34913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2365DC50-D569-E24F-A23F-FDBDE06BA9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9261" y="5602131"/>
                <a:ext cx="880369" cy="349135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3" name="Picture 42">
            <a:extLst>
              <a:ext uri="{FF2B5EF4-FFF2-40B4-BE49-F238E27FC236}">
                <a16:creationId xmlns:a16="http://schemas.microsoft.com/office/drawing/2014/main" id="{6EBD3686-7DA0-694E-A0EA-039BD4A4604E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3845105" y="5326339"/>
            <a:ext cx="1464802" cy="90071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6041BB76-6966-7644-873C-9F63DD4875AE}"/>
                  </a:ext>
                </a:extLst>
              </p:cNvPr>
              <p:cNvSpPr/>
              <p:nvPr/>
            </p:nvSpPr>
            <p:spPr>
              <a:xfrm>
                <a:off x="5345382" y="5555281"/>
                <a:ext cx="1375312" cy="35554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6041BB76-6966-7644-873C-9F63DD4875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5382" y="5555281"/>
                <a:ext cx="1375312" cy="355547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66395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6" grpId="0" animBg="1"/>
      <p:bldP spid="17" grpId="0"/>
      <p:bldP spid="18" grpId="0" animBg="1"/>
      <p:bldP spid="3" grpId="0"/>
      <p:bldP spid="19" grpId="0"/>
      <p:bldP spid="20" grpId="0" animBg="1"/>
      <p:bldP spid="22" grpId="0"/>
      <p:bldP spid="25" grpId="0"/>
      <p:bldP spid="26" grpId="0"/>
      <p:bldP spid="27" grpId="0"/>
      <p:bldP spid="28" grpId="0"/>
      <p:bldP spid="29" grpId="0"/>
      <p:bldP spid="30" grpId="0"/>
      <p:bldP spid="31" grpId="0"/>
      <p:bldP spid="32" grpId="0"/>
      <p:bldP spid="33" grpId="0" animBg="1"/>
      <p:bldP spid="34" grpId="0"/>
      <p:bldP spid="35" grpId="0"/>
      <p:bldP spid="36" grpId="0"/>
      <p:bldP spid="37" grpId="0"/>
      <p:bldP spid="38" grpId="0"/>
      <p:bldP spid="39" grpId="0" animBg="1"/>
      <p:bldP spid="40" grpId="0" animBg="1"/>
      <p:bldP spid="42" grpId="0"/>
      <p:bldP spid="4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6617D1-88EB-614F-809C-9C0D1E6F29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96F0D-8A8D-E54C-AD8F-4811A474B775}" type="datetime1">
              <a:rPr lang="en-US" smtClean="0"/>
              <a:t>9/26/18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06E944-E02C-5241-92B0-49D839887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Learning, SDSU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8DC415-69A5-5642-9264-C3099BDB8A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264B7-8E8E-C346-A13A-10BC2FB604AF}" type="slidenum">
              <a:rPr lang="en-US" smtClean="0"/>
              <a:t>13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EF5BB81-02EF-704F-8175-75E5BA3BB8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82096"/>
            <a:ext cx="7886700" cy="842168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General computing principles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1C441C6-4A0F-7A40-B132-E0AA022844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3421" y="98463"/>
            <a:ext cx="910525" cy="632918"/>
          </a:xfrm>
          <a:prstGeom prst="rect">
            <a:avLst/>
          </a:prstGeom>
        </p:spPr>
      </p:pic>
      <p:sp>
        <p:nvSpPr>
          <p:cNvPr id="26" name="Oval 25">
            <a:extLst>
              <a:ext uri="{FF2B5EF4-FFF2-40B4-BE49-F238E27FC236}">
                <a16:creationId xmlns:a16="http://schemas.microsoft.com/office/drawing/2014/main" id="{9A31C639-4399-E44F-B6D0-8931B01399C5}"/>
              </a:ext>
            </a:extLst>
          </p:cNvPr>
          <p:cNvSpPr/>
          <p:nvPr/>
        </p:nvSpPr>
        <p:spPr>
          <a:xfrm>
            <a:off x="2126322" y="2020817"/>
            <a:ext cx="357334" cy="35733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0EE96107-48BC-7E47-95E7-4C34787FB6C0}"/>
              </a:ext>
            </a:extLst>
          </p:cNvPr>
          <p:cNvSpPr/>
          <p:nvPr/>
        </p:nvSpPr>
        <p:spPr>
          <a:xfrm>
            <a:off x="2126322" y="2611345"/>
            <a:ext cx="357334" cy="35733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6CB78698-26D0-BB47-B863-081B7E8F2C3A}"/>
              </a:ext>
            </a:extLst>
          </p:cNvPr>
          <p:cNvSpPr/>
          <p:nvPr/>
        </p:nvSpPr>
        <p:spPr>
          <a:xfrm>
            <a:off x="2115212" y="3201873"/>
            <a:ext cx="357334" cy="35733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EFFC2B6-0B0F-D745-887C-12A3A381B5AB}"/>
              </a:ext>
            </a:extLst>
          </p:cNvPr>
          <p:cNvSpPr/>
          <p:nvPr/>
        </p:nvSpPr>
        <p:spPr>
          <a:xfrm>
            <a:off x="2115212" y="3792401"/>
            <a:ext cx="357334" cy="35733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9471D1D-9B93-2042-99BB-D24A53953637}"/>
              </a:ext>
            </a:extLst>
          </p:cNvPr>
          <p:cNvSpPr/>
          <p:nvPr/>
        </p:nvSpPr>
        <p:spPr>
          <a:xfrm>
            <a:off x="2940773" y="2292452"/>
            <a:ext cx="357334" cy="35733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77A0F8B-A9E2-8947-9547-F029CB672494}"/>
              </a:ext>
            </a:extLst>
          </p:cNvPr>
          <p:cNvCxnSpPr>
            <a:cxnSpLocks/>
            <a:endCxn id="26" idx="2"/>
          </p:cNvCxnSpPr>
          <p:nvPr/>
        </p:nvCxnSpPr>
        <p:spPr>
          <a:xfrm flipV="1">
            <a:off x="1573281" y="2199484"/>
            <a:ext cx="553041" cy="275524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5B40643-747C-5941-9D95-D9D097D59121}"/>
              </a:ext>
            </a:extLst>
          </p:cNvPr>
          <p:cNvCxnSpPr>
            <a:cxnSpLocks/>
            <a:endCxn id="26" idx="2"/>
          </p:cNvCxnSpPr>
          <p:nvPr/>
        </p:nvCxnSpPr>
        <p:spPr>
          <a:xfrm flipV="1">
            <a:off x="1572796" y="2199484"/>
            <a:ext cx="553526" cy="861607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0B11C7A0-E2C7-614A-B60A-8F3E97546DD3}"/>
              </a:ext>
            </a:extLst>
          </p:cNvPr>
          <p:cNvCxnSpPr>
            <a:cxnSpLocks/>
            <a:endCxn id="26" idx="2"/>
          </p:cNvCxnSpPr>
          <p:nvPr/>
        </p:nvCxnSpPr>
        <p:spPr>
          <a:xfrm flipV="1">
            <a:off x="1572796" y="2199484"/>
            <a:ext cx="553526" cy="1443412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FEE4C4C9-6618-6244-B0B9-00E87B32D734}"/>
              </a:ext>
            </a:extLst>
          </p:cNvPr>
          <p:cNvCxnSpPr>
            <a:cxnSpLocks/>
            <a:endCxn id="27" idx="2"/>
          </p:cNvCxnSpPr>
          <p:nvPr/>
        </p:nvCxnSpPr>
        <p:spPr>
          <a:xfrm>
            <a:off x="1573281" y="2475008"/>
            <a:ext cx="553041" cy="315004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563BF57-5A10-3F4D-A351-3F3229CDD484}"/>
              </a:ext>
            </a:extLst>
          </p:cNvPr>
          <p:cNvCxnSpPr>
            <a:cxnSpLocks/>
            <a:endCxn id="28" idx="2"/>
          </p:cNvCxnSpPr>
          <p:nvPr/>
        </p:nvCxnSpPr>
        <p:spPr>
          <a:xfrm>
            <a:off x="1573281" y="2475008"/>
            <a:ext cx="541931" cy="905532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43ECFFC6-1368-8C42-B420-F038F626D8F0}"/>
              </a:ext>
            </a:extLst>
          </p:cNvPr>
          <p:cNvCxnSpPr>
            <a:cxnSpLocks/>
            <a:endCxn id="29" idx="2"/>
          </p:cNvCxnSpPr>
          <p:nvPr/>
        </p:nvCxnSpPr>
        <p:spPr>
          <a:xfrm>
            <a:off x="1573281" y="2475008"/>
            <a:ext cx="541931" cy="1496060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8B66D3A9-6844-4340-A0CC-1AC351E24CD9}"/>
              </a:ext>
            </a:extLst>
          </p:cNvPr>
          <p:cNvCxnSpPr>
            <a:cxnSpLocks/>
            <a:endCxn id="27" idx="2"/>
          </p:cNvCxnSpPr>
          <p:nvPr/>
        </p:nvCxnSpPr>
        <p:spPr>
          <a:xfrm flipV="1">
            <a:off x="1572796" y="2790012"/>
            <a:ext cx="553526" cy="271079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65014962-E538-8B4C-B99D-14DB9CCC0DB2}"/>
              </a:ext>
            </a:extLst>
          </p:cNvPr>
          <p:cNvCxnSpPr>
            <a:cxnSpLocks/>
            <a:endCxn id="29" idx="2"/>
          </p:cNvCxnSpPr>
          <p:nvPr/>
        </p:nvCxnSpPr>
        <p:spPr>
          <a:xfrm>
            <a:off x="1572796" y="3061091"/>
            <a:ext cx="542416" cy="909977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8BBE28D-1CF5-3543-AD30-0E15EBAE4F00}"/>
              </a:ext>
            </a:extLst>
          </p:cNvPr>
          <p:cNvCxnSpPr>
            <a:cxnSpLocks/>
            <a:endCxn id="28" idx="2"/>
          </p:cNvCxnSpPr>
          <p:nvPr/>
        </p:nvCxnSpPr>
        <p:spPr>
          <a:xfrm>
            <a:off x="1572796" y="3061091"/>
            <a:ext cx="542416" cy="319449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D308FF11-FE88-0745-A106-39884E1AB23E}"/>
              </a:ext>
            </a:extLst>
          </p:cNvPr>
          <p:cNvCxnSpPr>
            <a:cxnSpLocks/>
            <a:endCxn id="29" idx="2"/>
          </p:cNvCxnSpPr>
          <p:nvPr/>
        </p:nvCxnSpPr>
        <p:spPr>
          <a:xfrm>
            <a:off x="1572796" y="3642896"/>
            <a:ext cx="542416" cy="328172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6B1273E-F861-2D49-B41A-ADF2C7386F3D}"/>
              </a:ext>
            </a:extLst>
          </p:cNvPr>
          <p:cNvCxnSpPr>
            <a:cxnSpLocks/>
            <a:endCxn id="28" idx="2"/>
          </p:cNvCxnSpPr>
          <p:nvPr/>
        </p:nvCxnSpPr>
        <p:spPr>
          <a:xfrm flipV="1">
            <a:off x="1572796" y="3380540"/>
            <a:ext cx="542416" cy="262356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75E28E83-B256-F14C-A616-2370F63D9782}"/>
              </a:ext>
            </a:extLst>
          </p:cNvPr>
          <p:cNvCxnSpPr>
            <a:cxnSpLocks/>
            <a:endCxn id="27" idx="2"/>
          </p:cNvCxnSpPr>
          <p:nvPr/>
        </p:nvCxnSpPr>
        <p:spPr>
          <a:xfrm flipV="1">
            <a:off x="1572796" y="2790012"/>
            <a:ext cx="553526" cy="842856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8E1346A8-E138-FE49-9976-7340572086D1}"/>
              </a:ext>
            </a:extLst>
          </p:cNvPr>
          <p:cNvCxnSpPr>
            <a:cxnSpLocks/>
            <a:stCxn id="26" idx="5"/>
            <a:endCxn id="30" idx="2"/>
          </p:cNvCxnSpPr>
          <p:nvPr/>
        </p:nvCxnSpPr>
        <p:spPr>
          <a:xfrm>
            <a:off x="2431326" y="2325821"/>
            <a:ext cx="509447" cy="1452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1C8581DF-84AE-484B-8904-96145C22DD2B}"/>
              </a:ext>
            </a:extLst>
          </p:cNvPr>
          <p:cNvCxnSpPr>
            <a:cxnSpLocks/>
            <a:stCxn id="27" idx="6"/>
            <a:endCxn id="30" idx="2"/>
          </p:cNvCxnSpPr>
          <p:nvPr/>
        </p:nvCxnSpPr>
        <p:spPr>
          <a:xfrm flipV="1">
            <a:off x="2483656" y="2471119"/>
            <a:ext cx="457117" cy="3188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3B2352FE-1DFA-754A-97D2-38AB3A8676E6}"/>
              </a:ext>
            </a:extLst>
          </p:cNvPr>
          <p:cNvCxnSpPr>
            <a:cxnSpLocks/>
            <a:stCxn id="28" idx="6"/>
            <a:endCxn id="30" idx="2"/>
          </p:cNvCxnSpPr>
          <p:nvPr/>
        </p:nvCxnSpPr>
        <p:spPr>
          <a:xfrm flipV="1">
            <a:off x="2472546" y="2471119"/>
            <a:ext cx="468227" cy="90942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429E2D52-4632-0D4A-A7FA-6E8925E8DC05}"/>
              </a:ext>
            </a:extLst>
          </p:cNvPr>
          <p:cNvCxnSpPr>
            <a:cxnSpLocks/>
            <a:stCxn id="29" idx="6"/>
            <a:endCxn id="30" idx="2"/>
          </p:cNvCxnSpPr>
          <p:nvPr/>
        </p:nvCxnSpPr>
        <p:spPr>
          <a:xfrm flipV="1">
            <a:off x="2472546" y="2471119"/>
            <a:ext cx="468227" cy="14999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D421C357-DBC4-F948-A13E-49FC308E84BF}"/>
              </a:ext>
            </a:extLst>
          </p:cNvPr>
          <p:cNvCxnSpPr>
            <a:cxnSpLocks/>
            <a:stCxn id="30" idx="6"/>
          </p:cNvCxnSpPr>
          <p:nvPr/>
        </p:nvCxnSpPr>
        <p:spPr>
          <a:xfrm flipV="1">
            <a:off x="3298107" y="2464527"/>
            <a:ext cx="323940" cy="6592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16F16962-C4D6-FC48-AE6F-14E2F0F60C33}"/>
              </a:ext>
            </a:extLst>
          </p:cNvPr>
          <p:cNvSpPr/>
          <p:nvPr/>
        </p:nvSpPr>
        <p:spPr>
          <a:xfrm>
            <a:off x="2940773" y="3576445"/>
            <a:ext cx="357334" cy="35733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8BBB480-D641-DE48-925A-B92E67057F35}"/>
              </a:ext>
            </a:extLst>
          </p:cNvPr>
          <p:cNvCxnSpPr>
            <a:cxnSpLocks/>
            <a:stCxn id="11" idx="6"/>
          </p:cNvCxnSpPr>
          <p:nvPr/>
        </p:nvCxnSpPr>
        <p:spPr>
          <a:xfrm flipV="1">
            <a:off x="3298107" y="3748520"/>
            <a:ext cx="323940" cy="6592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21430A7-464B-7749-9782-CB7881E0828C}"/>
              </a:ext>
            </a:extLst>
          </p:cNvPr>
          <p:cNvCxnSpPr>
            <a:cxnSpLocks/>
            <a:stCxn id="26" idx="5"/>
            <a:endCxn id="11" idx="2"/>
          </p:cNvCxnSpPr>
          <p:nvPr/>
        </p:nvCxnSpPr>
        <p:spPr>
          <a:xfrm>
            <a:off x="2431326" y="2325821"/>
            <a:ext cx="509447" cy="142929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4A2D2A8-EA64-734C-9CC1-455AF027A63C}"/>
              </a:ext>
            </a:extLst>
          </p:cNvPr>
          <p:cNvCxnSpPr>
            <a:cxnSpLocks/>
            <a:stCxn id="27" idx="6"/>
            <a:endCxn id="11" idx="2"/>
          </p:cNvCxnSpPr>
          <p:nvPr/>
        </p:nvCxnSpPr>
        <p:spPr>
          <a:xfrm>
            <a:off x="2483656" y="2790012"/>
            <a:ext cx="457117" cy="9651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78E1269-3BF0-384D-B5FA-517425106228}"/>
              </a:ext>
            </a:extLst>
          </p:cNvPr>
          <p:cNvCxnSpPr>
            <a:cxnSpLocks/>
            <a:stCxn id="28" idx="6"/>
            <a:endCxn id="11" idx="2"/>
          </p:cNvCxnSpPr>
          <p:nvPr/>
        </p:nvCxnSpPr>
        <p:spPr>
          <a:xfrm>
            <a:off x="2472546" y="3380540"/>
            <a:ext cx="468227" cy="3745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F9F9820-AF60-124F-ACAE-7986AB5C6EAB}"/>
              </a:ext>
            </a:extLst>
          </p:cNvPr>
          <p:cNvCxnSpPr>
            <a:cxnSpLocks/>
            <a:stCxn id="29" idx="6"/>
            <a:endCxn id="11" idx="2"/>
          </p:cNvCxnSpPr>
          <p:nvPr/>
        </p:nvCxnSpPr>
        <p:spPr>
          <a:xfrm flipV="1">
            <a:off x="2472546" y="3755112"/>
            <a:ext cx="468227" cy="2159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16AF7E9B-8FD7-2E41-84EF-A141F49A0D0E}"/>
              </a:ext>
            </a:extLst>
          </p:cNvPr>
          <p:cNvGrpSpPr/>
          <p:nvPr/>
        </p:nvGrpSpPr>
        <p:grpSpPr>
          <a:xfrm>
            <a:off x="2194778" y="2078529"/>
            <a:ext cx="299121" cy="1974607"/>
            <a:chOff x="2194778" y="2078529"/>
            <a:chExt cx="299121" cy="197460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657A9115-D0F4-0940-9653-D87EDA48067C}"/>
                    </a:ext>
                  </a:extLst>
                </p:cNvPr>
                <p:cNvSpPr txBox="1"/>
                <p:nvPr/>
              </p:nvSpPr>
              <p:spPr>
                <a:xfrm>
                  <a:off x="2194778" y="2078529"/>
                  <a:ext cx="299121" cy="20236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105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  <m:t>𝑑𝑎</m:t>
                            </m:r>
                          </m:e>
                          <m:sub>
                            <m: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  <m:t>]</m:t>
                            </m:r>
                          </m:sup>
                        </m:sSubSup>
                      </m:oMath>
                    </m:oMathPara>
                  </a14:m>
                  <a:endParaRPr lang="en-US" sz="1050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657A9115-D0F4-0940-9653-D87EDA48067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94778" y="2078529"/>
                  <a:ext cx="299121" cy="202363"/>
                </a:xfrm>
                <a:prstGeom prst="rect">
                  <a:avLst/>
                </a:prstGeom>
                <a:blipFill>
                  <a:blip r:embed="rId3"/>
                  <a:stretch>
                    <a:fillRect l="-8333" r="-8333" b="-1176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68931DA3-3C75-2D45-B56D-FAD3640A41A4}"/>
                    </a:ext>
                  </a:extLst>
                </p:cNvPr>
                <p:cNvSpPr txBox="1"/>
                <p:nvPr/>
              </p:nvSpPr>
              <p:spPr>
                <a:xfrm>
                  <a:off x="2194778" y="2673773"/>
                  <a:ext cx="299121" cy="20255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105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  <m:t>𝑑𝑎</m:t>
                            </m:r>
                          </m:e>
                          <m:sub>
                            <m: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  <m:t>]</m:t>
                            </m:r>
                          </m:sup>
                        </m:sSubSup>
                      </m:oMath>
                    </m:oMathPara>
                  </a14:m>
                  <a:endParaRPr lang="en-US" sz="1050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68931DA3-3C75-2D45-B56D-FAD3640A41A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94778" y="2673773"/>
                  <a:ext cx="299121" cy="202556"/>
                </a:xfrm>
                <a:prstGeom prst="rect">
                  <a:avLst/>
                </a:prstGeom>
                <a:blipFill>
                  <a:blip r:embed="rId4"/>
                  <a:stretch>
                    <a:fillRect l="-8333" t="-6250" r="-8333" b="-1875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92E7F283-7C6F-0A4A-84CC-B5F731ED0306}"/>
                    </a:ext>
                  </a:extLst>
                </p:cNvPr>
                <p:cNvSpPr txBox="1"/>
                <p:nvPr/>
              </p:nvSpPr>
              <p:spPr>
                <a:xfrm>
                  <a:off x="2194778" y="3257587"/>
                  <a:ext cx="299121" cy="20338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105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  <m:t>𝑑𝑎</m:t>
                            </m:r>
                          </m:e>
                          <m:sub>
                            <m: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  <m:t>]</m:t>
                            </m:r>
                          </m:sup>
                        </m:sSubSup>
                      </m:oMath>
                    </m:oMathPara>
                  </a14:m>
                  <a:endParaRPr lang="en-US" sz="1050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92E7F283-7C6F-0A4A-84CC-B5F731ED03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94778" y="3257587"/>
                  <a:ext cx="299121" cy="203389"/>
                </a:xfrm>
                <a:prstGeom prst="rect">
                  <a:avLst/>
                </a:prstGeom>
                <a:blipFill>
                  <a:blip r:embed="rId5"/>
                  <a:stretch>
                    <a:fillRect l="-8333" t="-5882" r="-8333" b="-1176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22851FFC-B9E0-944B-A670-5135065275FF}"/>
                    </a:ext>
                  </a:extLst>
                </p:cNvPr>
                <p:cNvSpPr txBox="1"/>
                <p:nvPr/>
              </p:nvSpPr>
              <p:spPr>
                <a:xfrm>
                  <a:off x="2194778" y="3850901"/>
                  <a:ext cx="299121" cy="20223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105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  <m:t>𝑑𝑎</m:t>
                            </m:r>
                          </m:e>
                          <m:sub>
                            <m: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  <m:sup>
                            <m: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  <m:t>]</m:t>
                            </m:r>
                          </m:sup>
                        </m:sSubSup>
                      </m:oMath>
                    </m:oMathPara>
                  </a14:m>
                  <a:endParaRPr lang="en-US" sz="1050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22851FFC-B9E0-944B-A670-5135065275F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94778" y="3850901"/>
                  <a:ext cx="299121" cy="202235"/>
                </a:xfrm>
                <a:prstGeom prst="rect">
                  <a:avLst/>
                </a:prstGeom>
                <a:blipFill>
                  <a:blip r:embed="rId6"/>
                  <a:stretch>
                    <a:fillRect l="-8333" r="-8333" b="-1764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BA7A57C-1727-AD48-ADFF-DC3FF1E2EA6F}"/>
                  </a:ext>
                </a:extLst>
              </p:cNvPr>
              <p:cNvSpPr txBox="1"/>
              <p:nvPr/>
            </p:nvSpPr>
            <p:spPr>
              <a:xfrm>
                <a:off x="2947169" y="2349961"/>
                <a:ext cx="421077" cy="2023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05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𝑑𝑧</m:t>
                          </m:r>
                        </m:e>
                        <m:sub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+1]</m:t>
                          </m:r>
                        </m:sup>
                      </m:sSubSup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BA7A57C-1727-AD48-ADFF-DC3FF1E2EA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7169" y="2349961"/>
                <a:ext cx="421077" cy="202363"/>
              </a:xfrm>
              <a:prstGeom prst="rect">
                <a:avLst/>
              </a:prstGeom>
              <a:blipFill>
                <a:blip r:embed="rId7"/>
                <a:stretch>
                  <a:fillRect l="-5882" r="-5882" b="-17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3667BB2-1793-5449-9552-EE1A81FA38EB}"/>
                  </a:ext>
                </a:extLst>
              </p:cNvPr>
              <p:cNvSpPr txBox="1"/>
              <p:nvPr/>
            </p:nvSpPr>
            <p:spPr>
              <a:xfrm>
                <a:off x="2964633" y="3625859"/>
                <a:ext cx="421077" cy="2096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05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𝑑𝑧</m:t>
                          </m:r>
                        </m:e>
                        <m:sub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+1]</m:t>
                          </m:r>
                        </m:sup>
                      </m:sSubSup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3667BB2-1793-5449-9552-EE1A81FA38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4633" y="3625859"/>
                <a:ext cx="421077" cy="209673"/>
              </a:xfrm>
              <a:prstGeom prst="rect">
                <a:avLst/>
              </a:prstGeom>
              <a:blipFill>
                <a:blip r:embed="rId8"/>
                <a:stretch>
                  <a:fillRect l="-5714" r="-2857" b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Oval 55">
            <a:extLst>
              <a:ext uri="{FF2B5EF4-FFF2-40B4-BE49-F238E27FC236}">
                <a16:creationId xmlns:a16="http://schemas.microsoft.com/office/drawing/2014/main" id="{2D98E4AA-1D41-C545-9F97-DA028CDB7BDC}"/>
              </a:ext>
            </a:extLst>
          </p:cNvPr>
          <p:cNvSpPr/>
          <p:nvPr/>
        </p:nvSpPr>
        <p:spPr>
          <a:xfrm>
            <a:off x="2940429" y="2909334"/>
            <a:ext cx="357334" cy="35733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E5FEF8E5-5A01-2845-907B-488E0AB7CEFB}"/>
                  </a:ext>
                </a:extLst>
              </p:cNvPr>
              <p:cNvSpPr txBox="1"/>
              <p:nvPr/>
            </p:nvSpPr>
            <p:spPr>
              <a:xfrm>
                <a:off x="2947169" y="2981768"/>
                <a:ext cx="421077" cy="2096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05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𝑑𝑧</m:t>
                          </m:r>
                        </m:e>
                        <m:sub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+1]</m:t>
                          </m:r>
                        </m:sup>
                      </m:sSubSup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E5FEF8E5-5A01-2845-907B-488E0AB7CE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7169" y="2981768"/>
                <a:ext cx="421077" cy="209673"/>
              </a:xfrm>
              <a:prstGeom prst="rect">
                <a:avLst/>
              </a:prstGeom>
              <a:blipFill>
                <a:blip r:embed="rId9"/>
                <a:stretch>
                  <a:fillRect l="-5882" r="-5882" b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36108063-3DEE-3041-BE0D-AD3D8002CBB8}"/>
              </a:ext>
            </a:extLst>
          </p:cNvPr>
          <p:cNvCxnSpPr>
            <a:cxnSpLocks/>
            <a:stCxn id="26" idx="5"/>
            <a:endCxn id="56" idx="2"/>
          </p:cNvCxnSpPr>
          <p:nvPr/>
        </p:nvCxnSpPr>
        <p:spPr>
          <a:xfrm>
            <a:off x="2431326" y="2325821"/>
            <a:ext cx="509103" cy="7621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8FF9EBBA-511F-6B44-ACC9-BDFD1B4ACFD8}"/>
              </a:ext>
            </a:extLst>
          </p:cNvPr>
          <p:cNvCxnSpPr>
            <a:cxnSpLocks/>
            <a:stCxn id="27" idx="6"/>
            <a:endCxn id="56" idx="2"/>
          </p:cNvCxnSpPr>
          <p:nvPr/>
        </p:nvCxnSpPr>
        <p:spPr>
          <a:xfrm>
            <a:off x="2483656" y="2790012"/>
            <a:ext cx="456773" cy="2979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F2900C50-D0D2-DA45-B6B2-5F9947CF3594}"/>
              </a:ext>
            </a:extLst>
          </p:cNvPr>
          <p:cNvCxnSpPr>
            <a:cxnSpLocks/>
            <a:stCxn id="28" idx="6"/>
            <a:endCxn id="56" idx="2"/>
          </p:cNvCxnSpPr>
          <p:nvPr/>
        </p:nvCxnSpPr>
        <p:spPr>
          <a:xfrm flipV="1">
            <a:off x="2472546" y="3088001"/>
            <a:ext cx="467883" cy="2925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746607FF-E5D2-0641-91D6-A655213E7A7A}"/>
              </a:ext>
            </a:extLst>
          </p:cNvPr>
          <p:cNvCxnSpPr>
            <a:cxnSpLocks/>
            <a:stCxn id="29" idx="6"/>
            <a:endCxn id="56" idx="2"/>
          </p:cNvCxnSpPr>
          <p:nvPr/>
        </p:nvCxnSpPr>
        <p:spPr>
          <a:xfrm flipV="1">
            <a:off x="2472546" y="3088001"/>
            <a:ext cx="467883" cy="8830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9DA03F83-217C-8D44-981B-070B680E4503}"/>
              </a:ext>
            </a:extLst>
          </p:cNvPr>
          <p:cNvCxnSpPr>
            <a:cxnSpLocks/>
          </p:cNvCxnSpPr>
          <p:nvPr/>
        </p:nvCxnSpPr>
        <p:spPr>
          <a:xfrm flipV="1">
            <a:off x="3298107" y="3082500"/>
            <a:ext cx="323940" cy="6592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31E893CC-1053-8848-9010-5C20DE8C4D67}"/>
                  </a:ext>
                </a:extLst>
              </p:cNvPr>
              <p:cNvSpPr txBox="1"/>
              <p:nvPr/>
            </p:nvSpPr>
            <p:spPr>
              <a:xfrm>
                <a:off x="1844004" y="1271658"/>
                <a:ext cx="2389308" cy="2568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+1]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+1]</m:t>
                          </m:r>
                        </m:sup>
                      </m:sSup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+1]</m:t>
                          </m:r>
                        </m:sup>
                      </m:sSup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31E893CC-1053-8848-9010-5C20DE8C4D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4004" y="1271658"/>
                <a:ext cx="2389308" cy="256802"/>
              </a:xfrm>
              <a:prstGeom prst="rect">
                <a:avLst/>
              </a:prstGeom>
              <a:blipFill>
                <a:blip r:embed="rId10"/>
                <a:stretch>
                  <a:fillRect r="-1058" b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B519D17E-5CC3-634B-A2D5-6BE13587B05C}"/>
                  </a:ext>
                </a:extLst>
              </p:cNvPr>
              <p:cNvSpPr txBox="1"/>
              <p:nvPr/>
            </p:nvSpPr>
            <p:spPr>
              <a:xfrm>
                <a:off x="2126322" y="4405713"/>
                <a:ext cx="339388" cy="2568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B519D17E-5CC3-634B-A2D5-6BE13587B0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6322" y="4405713"/>
                <a:ext cx="339388" cy="256802"/>
              </a:xfrm>
              <a:prstGeom prst="rect">
                <a:avLst/>
              </a:prstGeom>
              <a:blipFill>
                <a:blip r:embed="rId11"/>
                <a:stretch>
                  <a:fillRect l="-3571" r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1E4D7F22-C502-8049-BFA5-99512CBCBEB4}"/>
                  </a:ext>
                </a:extLst>
              </p:cNvPr>
              <p:cNvSpPr txBox="1"/>
              <p:nvPr/>
            </p:nvSpPr>
            <p:spPr>
              <a:xfrm>
                <a:off x="2890229" y="4151932"/>
                <a:ext cx="534955" cy="2568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+1]</m:t>
                          </m:r>
                        </m:sup>
                      </m:sSup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1E4D7F22-C502-8049-BFA5-99512CBCBE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0229" y="4151932"/>
                <a:ext cx="534955" cy="256802"/>
              </a:xfrm>
              <a:prstGeom prst="rect">
                <a:avLst/>
              </a:prstGeom>
              <a:blipFill>
                <a:blip r:embed="rId12"/>
                <a:stretch>
                  <a:fillRect l="-7143" r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0F3F1476-59D7-8B42-834A-CD702391672E}"/>
                  </a:ext>
                </a:extLst>
              </p:cNvPr>
              <p:cNvSpPr/>
              <p:nvPr/>
            </p:nvSpPr>
            <p:spPr>
              <a:xfrm>
                <a:off x="4659534" y="1225491"/>
                <a:ext cx="3314112" cy="34913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+1]</m:t>
                        </m:r>
                      </m:sup>
                    </m:sSup>
                  </m:oMath>
                </a14:m>
                <a:r>
                  <a:rPr lang="en-US" sz="1600" dirty="0"/>
                  <a:t> 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+1]</m:t>
                        </m:r>
                      </m:sup>
                    </m:sSup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p>
                  </m:oMath>
                </a14:m>
                <a:r>
                  <a:rPr lang="en-US" sz="1600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+1]</m:t>
                        </m:r>
                      </m:sup>
                    </m:sSup>
                  </m:oMath>
                </a14:m>
                <a:r>
                  <a:rPr lang="en-US" sz="1600" dirty="0"/>
                  <a:t> 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+1]</m:t>
                        </m:r>
                      </m:sup>
                    </m:sSup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0F3F1476-59D7-8B42-834A-CD70239167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9534" y="1225491"/>
                <a:ext cx="3314112" cy="349135"/>
              </a:xfrm>
              <a:prstGeom prst="rect">
                <a:avLst/>
              </a:prstGeom>
              <a:blipFill>
                <a:blip r:embed="rId13"/>
                <a:stretch>
                  <a:fillRect b="-17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8" name="Group 107">
            <a:extLst>
              <a:ext uri="{FF2B5EF4-FFF2-40B4-BE49-F238E27FC236}">
                <a16:creationId xmlns:a16="http://schemas.microsoft.com/office/drawing/2014/main" id="{F8322160-05C1-A045-A760-38B59610BF6E}"/>
              </a:ext>
            </a:extLst>
          </p:cNvPr>
          <p:cNvGrpSpPr/>
          <p:nvPr/>
        </p:nvGrpSpPr>
        <p:grpSpPr>
          <a:xfrm>
            <a:off x="1885115" y="1907603"/>
            <a:ext cx="296586" cy="1980726"/>
            <a:chOff x="1885115" y="1907603"/>
            <a:chExt cx="296586" cy="198072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8B2C5E52-74EB-864A-AF39-9EE49A88C393}"/>
                    </a:ext>
                  </a:extLst>
                </p:cNvPr>
                <p:cNvSpPr txBox="1"/>
                <p:nvPr/>
              </p:nvSpPr>
              <p:spPr>
                <a:xfrm>
                  <a:off x="1885115" y="1907603"/>
                  <a:ext cx="292837" cy="20236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105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  <m:t>𝑑𝑧</m:t>
                            </m:r>
                          </m:e>
                          <m:sub>
                            <m: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  <m:t>]</m:t>
                            </m:r>
                          </m:sup>
                        </m:sSubSup>
                      </m:oMath>
                    </m:oMathPara>
                  </a14:m>
                  <a:endParaRPr lang="en-US" sz="1050" dirty="0"/>
                </a:p>
              </p:txBody>
            </p:sp>
          </mc:Choice>
          <mc:Fallback xmlns="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8B2C5E52-74EB-864A-AF39-9EE49A88C39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85115" y="1907603"/>
                  <a:ext cx="292837" cy="202363"/>
                </a:xfrm>
                <a:prstGeom prst="rect">
                  <a:avLst/>
                </a:prstGeom>
                <a:blipFill>
                  <a:blip r:embed="rId14"/>
                  <a:stretch>
                    <a:fillRect l="-8333" r="-8333" b="-1176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E0F3D1A6-9D39-8543-B2AE-A7950032792B}"/>
                    </a:ext>
                  </a:extLst>
                </p:cNvPr>
                <p:cNvSpPr txBox="1"/>
                <p:nvPr/>
              </p:nvSpPr>
              <p:spPr>
                <a:xfrm>
                  <a:off x="1888864" y="2502561"/>
                  <a:ext cx="292837" cy="20967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105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  <m:t>𝑑𝑧</m:t>
                            </m:r>
                          </m:e>
                          <m:sub>
                            <m: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  <m:t>]</m:t>
                            </m:r>
                          </m:sup>
                        </m:sSubSup>
                      </m:oMath>
                    </m:oMathPara>
                  </a14:m>
                  <a:endParaRPr lang="en-US" sz="1050" dirty="0"/>
                </a:p>
              </p:txBody>
            </p:sp>
          </mc:Choice>
          <mc:Fallback xmlns="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E0F3D1A6-9D39-8543-B2AE-A7950032792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88864" y="2502561"/>
                  <a:ext cx="292837" cy="209673"/>
                </a:xfrm>
                <a:prstGeom prst="rect">
                  <a:avLst/>
                </a:prstGeom>
                <a:blipFill>
                  <a:blip r:embed="rId15"/>
                  <a:stretch>
                    <a:fillRect l="-8333" r="-4167"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2F601404-B5C0-D54C-A22E-BB2C7AFC49B9}"/>
                    </a:ext>
                  </a:extLst>
                </p:cNvPr>
                <p:cNvSpPr txBox="1"/>
                <p:nvPr/>
              </p:nvSpPr>
              <p:spPr>
                <a:xfrm>
                  <a:off x="1888863" y="3098232"/>
                  <a:ext cx="292837" cy="20967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105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  <m:t>𝑑𝑧</m:t>
                            </m:r>
                          </m:e>
                          <m:sub>
                            <m: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  <m:t>]</m:t>
                            </m:r>
                          </m:sup>
                        </m:sSubSup>
                      </m:oMath>
                    </m:oMathPara>
                  </a14:m>
                  <a:endParaRPr lang="en-US" sz="1050" dirty="0"/>
                </a:p>
              </p:txBody>
            </p:sp>
          </mc:Choice>
          <mc:Fallback xmlns="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2F601404-B5C0-D54C-A22E-BB2C7AFC49B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88863" y="3098232"/>
                  <a:ext cx="292837" cy="209673"/>
                </a:xfrm>
                <a:prstGeom prst="rect">
                  <a:avLst/>
                </a:prstGeom>
                <a:blipFill>
                  <a:blip r:embed="rId16"/>
                  <a:stretch>
                    <a:fillRect l="-8333" r="-4167" b="-1764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4CB38C4A-8EAA-E848-8FFE-56CA2AAB36ED}"/>
                    </a:ext>
                  </a:extLst>
                </p:cNvPr>
                <p:cNvSpPr txBox="1"/>
                <p:nvPr/>
              </p:nvSpPr>
              <p:spPr>
                <a:xfrm>
                  <a:off x="1888863" y="3686094"/>
                  <a:ext cx="292837" cy="20223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105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  <m:t>𝑑𝑧</m:t>
                            </m:r>
                          </m:e>
                          <m:sub>
                            <m: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  <m:sup>
                            <m: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  <m:t>]</m:t>
                            </m:r>
                          </m:sup>
                        </m:sSubSup>
                      </m:oMath>
                    </m:oMathPara>
                  </a14:m>
                  <a:endParaRPr lang="en-US" sz="1050" dirty="0"/>
                </a:p>
              </p:txBody>
            </p:sp>
          </mc:Choice>
          <mc:Fallback xmlns="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4CB38C4A-8EAA-E848-8FFE-56CA2AAB36E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88863" y="3686094"/>
                  <a:ext cx="292837" cy="202235"/>
                </a:xfrm>
                <a:prstGeom prst="rect">
                  <a:avLst/>
                </a:prstGeom>
                <a:blipFill>
                  <a:blip r:embed="rId17"/>
                  <a:stretch>
                    <a:fillRect l="-8333" r="-4167" b="-1764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1753D9B3-8995-F74E-AC08-9D70029152C1}"/>
                  </a:ext>
                </a:extLst>
              </p:cNvPr>
              <p:cNvSpPr txBox="1"/>
              <p:nvPr/>
            </p:nvSpPr>
            <p:spPr>
              <a:xfrm>
                <a:off x="4223332" y="2135348"/>
                <a:ext cx="2239396" cy="2959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𝑑𝑊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+1]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𝑑𝑧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+1]</m:t>
                          </m:r>
                        </m:sup>
                      </m:sSup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1753D9B3-8995-F74E-AC08-9D70029152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3332" y="2135348"/>
                <a:ext cx="2239396" cy="295978"/>
              </a:xfrm>
              <a:prstGeom prst="rect">
                <a:avLst/>
              </a:prstGeom>
              <a:blipFill>
                <a:blip r:embed="rId18"/>
                <a:stretch>
                  <a:fillRect l="-2260" t="-8696"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3650641C-67A9-694A-A25E-8C752F4A8578}"/>
                  </a:ext>
                </a:extLst>
              </p:cNvPr>
              <p:cNvSpPr txBox="1"/>
              <p:nvPr/>
            </p:nvSpPr>
            <p:spPr>
              <a:xfrm>
                <a:off x="4223332" y="2532428"/>
                <a:ext cx="1701941" cy="2887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𝑑𝑏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+1]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𝑑𝑧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+1]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3650641C-67A9-694A-A25E-8C752F4A85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3332" y="2532428"/>
                <a:ext cx="1701941" cy="288797"/>
              </a:xfrm>
              <a:prstGeom prst="rect">
                <a:avLst/>
              </a:prstGeom>
              <a:blipFill>
                <a:blip r:embed="rId19"/>
                <a:stretch>
                  <a:fillRect l="-2963" t="-4167" r="-1481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6319C7B3-D540-2B47-96A9-70B1D55196B0}"/>
                  </a:ext>
                </a:extLst>
              </p:cNvPr>
              <p:cNvSpPr/>
              <p:nvPr/>
            </p:nvSpPr>
            <p:spPr>
              <a:xfrm>
                <a:off x="4141300" y="3301794"/>
                <a:ext cx="2423420" cy="38831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𝑑𝑧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6319C7B3-D540-2B47-96A9-70B1D55196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1300" y="3301794"/>
                <a:ext cx="2423420" cy="388311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4C8D9646-1F6D-5F4F-A0F0-FDF8CD1B8BF9}"/>
                  </a:ext>
                </a:extLst>
              </p:cNvPr>
              <p:cNvSpPr/>
              <p:nvPr/>
            </p:nvSpPr>
            <p:spPr>
              <a:xfrm>
                <a:off x="4141300" y="3683048"/>
                <a:ext cx="5077672" cy="41056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d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𝑑𝑎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d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</m:d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𝑑𝑧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</m:d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4C8D9646-1F6D-5F4F-A0F0-FDF8CD1B8BF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1300" y="3683048"/>
                <a:ext cx="5077672" cy="410562"/>
              </a:xfrm>
              <a:prstGeom prst="rect">
                <a:avLst/>
              </a:prstGeom>
              <a:blipFill>
                <a:blip r:embed="rId21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6" name="Group 105">
            <a:extLst>
              <a:ext uri="{FF2B5EF4-FFF2-40B4-BE49-F238E27FC236}">
                <a16:creationId xmlns:a16="http://schemas.microsoft.com/office/drawing/2014/main" id="{24CFB3DC-E4D6-984E-B751-FDC64E52EFB0}"/>
              </a:ext>
            </a:extLst>
          </p:cNvPr>
          <p:cNvGrpSpPr/>
          <p:nvPr/>
        </p:nvGrpSpPr>
        <p:grpSpPr>
          <a:xfrm>
            <a:off x="6564720" y="3353922"/>
            <a:ext cx="1715680" cy="288974"/>
            <a:chOff x="6564720" y="3353922"/>
            <a:chExt cx="1715680" cy="288974"/>
          </a:xfrm>
        </p:grpSpPr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0049C7DE-F30B-0C43-A9DD-34676EABF928}"/>
                </a:ext>
              </a:extLst>
            </p:cNvPr>
            <p:cNvCxnSpPr>
              <a:cxnSpLocks/>
              <a:stCxn id="83" idx="3"/>
            </p:cNvCxnSpPr>
            <p:nvPr/>
          </p:nvCxnSpPr>
          <p:spPr>
            <a:xfrm>
              <a:off x="6564720" y="3495950"/>
              <a:ext cx="300537" cy="146946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712220B4-615A-814E-9FFF-C8EEBE786575}"/>
                </a:ext>
              </a:extLst>
            </p:cNvPr>
            <p:cNvSpPr txBox="1"/>
            <p:nvPr/>
          </p:nvSpPr>
          <p:spPr>
            <a:xfrm>
              <a:off x="6865257" y="3353922"/>
              <a:ext cx="141514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Usually combined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95A5FB2E-6F66-FC44-8A37-E6CB28232AE8}"/>
                  </a:ext>
                </a:extLst>
              </p:cNvPr>
              <p:cNvSpPr/>
              <p:nvPr/>
            </p:nvSpPr>
            <p:spPr>
              <a:xfrm>
                <a:off x="4218619" y="4407154"/>
                <a:ext cx="3944822" cy="61234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𝑑𝑧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sz="1600" dirty="0"/>
                  <a:t> is then passed to layer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sz="1600" dirty="0"/>
                  <a:t> to compute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𝑑𝑊</m:t>
                        </m:r>
                      </m:e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p>
                  </m:oMath>
                </a14:m>
                <a:r>
                  <a:rPr lang="en-US" sz="1600" dirty="0"/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𝑑𝑏</m:t>
                        </m:r>
                      </m:e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p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95A5FB2E-6F66-FC44-8A37-E6CB28232A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8619" y="4407154"/>
                <a:ext cx="3944822" cy="612347"/>
              </a:xfrm>
              <a:prstGeom prst="rect">
                <a:avLst/>
              </a:prstGeom>
              <a:blipFill>
                <a:blip r:embed="rId22"/>
                <a:stretch>
                  <a:fillRect r="-1603" b="-102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4" name="Group 93">
            <a:extLst>
              <a:ext uri="{FF2B5EF4-FFF2-40B4-BE49-F238E27FC236}">
                <a16:creationId xmlns:a16="http://schemas.microsoft.com/office/drawing/2014/main" id="{CE7C111D-D29C-2140-B581-5585E19683A8}"/>
              </a:ext>
            </a:extLst>
          </p:cNvPr>
          <p:cNvGrpSpPr/>
          <p:nvPr/>
        </p:nvGrpSpPr>
        <p:grpSpPr>
          <a:xfrm>
            <a:off x="3297763" y="2552324"/>
            <a:ext cx="324284" cy="1283208"/>
            <a:chOff x="3297763" y="2552324"/>
            <a:chExt cx="324284" cy="1283208"/>
          </a:xfrm>
        </p:grpSpPr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0D356F5B-576F-7A4B-98E5-EA420AFF3B6C}"/>
                </a:ext>
              </a:extLst>
            </p:cNvPr>
            <p:cNvCxnSpPr/>
            <p:nvPr/>
          </p:nvCxnSpPr>
          <p:spPr>
            <a:xfrm flipH="1">
              <a:off x="3297763" y="2552324"/>
              <a:ext cx="324284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A9F20AD6-B0E4-AF46-951D-9EED08751E23}"/>
                </a:ext>
              </a:extLst>
            </p:cNvPr>
            <p:cNvCxnSpPr/>
            <p:nvPr/>
          </p:nvCxnSpPr>
          <p:spPr>
            <a:xfrm flipH="1">
              <a:off x="3297763" y="3181994"/>
              <a:ext cx="324284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>
              <a:extLst>
                <a:ext uri="{FF2B5EF4-FFF2-40B4-BE49-F238E27FC236}">
                  <a16:creationId xmlns:a16="http://schemas.microsoft.com/office/drawing/2014/main" id="{A4A12B07-086F-F541-9140-C38DD3602AA9}"/>
                </a:ext>
              </a:extLst>
            </p:cNvPr>
            <p:cNvCxnSpPr/>
            <p:nvPr/>
          </p:nvCxnSpPr>
          <p:spPr>
            <a:xfrm flipH="1">
              <a:off x="3297763" y="3835532"/>
              <a:ext cx="324284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F34D59E2-3675-0C41-BCEC-60489C598BD8}"/>
              </a:ext>
            </a:extLst>
          </p:cNvPr>
          <p:cNvGrpSpPr/>
          <p:nvPr/>
        </p:nvGrpSpPr>
        <p:grpSpPr>
          <a:xfrm>
            <a:off x="1519720" y="2020817"/>
            <a:ext cx="324284" cy="1771584"/>
            <a:chOff x="1519720" y="2020817"/>
            <a:chExt cx="324284" cy="1771584"/>
          </a:xfrm>
        </p:grpSpPr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EDBFA3B6-64EF-F34D-8316-F1E770BA0982}"/>
                </a:ext>
              </a:extLst>
            </p:cNvPr>
            <p:cNvCxnSpPr/>
            <p:nvPr/>
          </p:nvCxnSpPr>
          <p:spPr>
            <a:xfrm flipH="1">
              <a:off x="1519720" y="2020817"/>
              <a:ext cx="324284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43FD5751-BD88-4B4C-ACA8-996FB0CE1125}"/>
                </a:ext>
              </a:extLst>
            </p:cNvPr>
            <p:cNvCxnSpPr/>
            <p:nvPr/>
          </p:nvCxnSpPr>
          <p:spPr>
            <a:xfrm flipH="1">
              <a:off x="1519720" y="2611345"/>
              <a:ext cx="324284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0DBEE13F-58DB-3C48-92D5-7AD5C470B716}"/>
                </a:ext>
              </a:extLst>
            </p:cNvPr>
            <p:cNvCxnSpPr/>
            <p:nvPr/>
          </p:nvCxnSpPr>
          <p:spPr>
            <a:xfrm flipH="1">
              <a:off x="1519720" y="3201873"/>
              <a:ext cx="324284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DB4F4DC8-05A5-114A-86C1-37731E44BA31}"/>
                </a:ext>
              </a:extLst>
            </p:cNvPr>
            <p:cNvCxnSpPr/>
            <p:nvPr/>
          </p:nvCxnSpPr>
          <p:spPr>
            <a:xfrm flipH="1">
              <a:off x="1519720" y="3792401"/>
              <a:ext cx="324284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477CF1E7-CBF1-554A-937B-839854DCAFDF}"/>
                  </a:ext>
                </a:extLst>
              </p:cNvPr>
              <p:cNvSpPr/>
              <p:nvPr/>
            </p:nvSpPr>
            <p:spPr>
              <a:xfrm>
                <a:off x="5199099" y="1854828"/>
                <a:ext cx="730265" cy="2688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1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100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1100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1100" i="1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1100" i="1">
                              <a:latin typeface="Cambria Math" panose="02040503050406030204" pitchFamily="18" charset="0"/>
                            </a:rPr>
                            <m:t>+1]</m:t>
                          </m:r>
                        </m:sup>
                      </m:sSup>
                      <m:r>
                        <a:rPr lang="en-US" sz="11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×1</m:t>
                      </m:r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477CF1E7-CBF1-554A-937B-839854DCAF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9099" y="1854828"/>
                <a:ext cx="730265" cy="268856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Rectangle 100">
                <a:extLst>
                  <a:ext uri="{FF2B5EF4-FFF2-40B4-BE49-F238E27FC236}">
                    <a16:creationId xmlns:a16="http://schemas.microsoft.com/office/drawing/2014/main" id="{E2A57AC9-3279-BD46-B52B-BF9E9D111E9A}"/>
                  </a:ext>
                </a:extLst>
              </p:cNvPr>
              <p:cNvSpPr/>
              <p:nvPr/>
            </p:nvSpPr>
            <p:spPr>
              <a:xfrm>
                <a:off x="5971859" y="1850489"/>
                <a:ext cx="730265" cy="2688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11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sz="11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100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1100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1100" i="1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1100" i="1">
                              <a:latin typeface="Cambria Math" panose="02040503050406030204" pitchFamily="18" charset="0"/>
                            </a:rPr>
                            <m:t>+1]</m:t>
                          </m:r>
                        </m:sup>
                      </m:sSup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01" name="Rectangle 100">
                <a:extLst>
                  <a:ext uri="{FF2B5EF4-FFF2-40B4-BE49-F238E27FC236}">
                    <a16:creationId xmlns:a16="http://schemas.microsoft.com/office/drawing/2014/main" id="{E2A57AC9-3279-BD46-B52B-BF9E9D111E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1859" y="1850489"/>
                <a:ext cx="730265" cy="268856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D43CDBE9-AB31-8646-A72C-760A7029C0A5}"/>
                  </a:ext>
                </a:extLst>
              </p:cNvPr>
              <p:cNvSpPr/>
              <p:nvPr/>
            </p:nvSpPr>
            <p:spPr>
              <a:xfrm>
                <a:off x="4218619" y="1848227"/>
                <a:ext cx="851066" cy="2688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1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100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1100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1100" i="1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1100" i="1">
                              <a:latin typeface="Cambria Math" panose="02040503050406030204" pitchFamily="18" charset="0"/>
                            </a:rPr>
                            <m:t>+1]</m:t>
                          </m:r>
                        </m:sup>
                      </m:sSup>
                      <m:r>
                        <a:rPr lang="en-US" sz="11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sz="11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100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1100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1100" i="1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1100" i="1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D43CDBE9-AB31-8646-A72C-760A7029C0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8619" y="1848227"/>
                <a:ext cx="851066" cy="268856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265678C0-81CB-FB4D-905A-EF31D8AD51B2}"/>
                  </a:ext>
                </a:extLst>
              </p:cNvPr>
              <p:cNvSpPr/>
              <p:nvPr/>
            </p:nvSpPr>
            <p:spPr>
              <a:xfrm>
                <a:off x="4927476" y="3086067"/>
                <a:ext cx="851067" cy="2688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1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100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1100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1100" i="1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1100" i="1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  <m:r>
                        <a:rPr lang="en-US" sz="11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sz="11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100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1100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1100" i="1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1100" i="1">
                              <a:latin typeface="Cambria Math" panose="02040503050406030204" pitchFamily="18" charset="0"/>
                            </a:rPr>
                            <m:t>+1]</m:t>
                          </m:r>
                        </m:sup>
                      </m:sSup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265678C0-81CB-FB4D-905A-EF31D8AD51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7476" y="3086067"/>
                <a:ext cx="851067" cy="268856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42792181-294E-8241-A2C0-BB0C1D805A7C}"/>
                  </a:ext>
                </a:extLst>
              </p:cNvPr>
              <p:cNvSpPr/>
              <p:nvPr/>
            </p:nvSpPr>
            <p:spPr>
              <a:xfrm>
                <a:off x="5749917" y="3082500"/>
                <a:ext cx="730265" cy="2688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1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100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1100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1100" i="1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1100" i="1">
                              <a:latin typeface="Cambria Math" panose="02040503050406030204" pitchFamily="18" charset="0"/>
                            </a:rPr>
                            <m:t>+1]</m:t>
                          </m:r>
                        </m:sup>
                      </m:sSup>
                      <m:r>
                        <a:rPr lang="en-US" sz="11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×1</m:t>
                      </m:r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42792181-294E-8241-A2C0-BB0C1D805A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9917" y="3082500"/>
                <a:ext cx="730265" cy="268856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5F0A5DB1-E2C1-2B4F-B557-FB0455CFB4AF}"/>
                  </a:ext>
                </a:extLst>
              </p:cNvPr>
              <p:cNvSpPr/>
              <p:nvPr/>
            </p:nvSpPr>
            <p:spPr>
              <a:xfrm>
                <a:off x="4218907" y="3082500"/>
                <a:ext cx="595611" cy="2688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1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100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1100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1100" i="1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1100" i="1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  <m:r>
                        <a:rPr lang="en-US" sz="11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×1</m:t>
                      </m:r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5F0A5DB1-E2C1-2B4F-B557-FB0455CFB4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8907" y="3082500"/>
                <a:ext cx="595611" cy="268856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36342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8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3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8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3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8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3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57" grpId="0"/>
      <p:bldP spid="81" grpId="0"/>
      <p:bldP spid="82" grpId="0"/>
      <p:bldP spid="83" grpId="0"/>
      <p:bldP spid="84" grpId="0"/>
      <p:bldP spid="89" grpId="0"/>
      <p:bldP spid="100" grpId="0"/>
      <p:bldP spid="101" grpId="0"/>
      <p:bldP spid="102" grpId="0"/>
      <p:bldP spid="103" grpId="0"/>
      <p:bldP spid="104" grpId="0"/>
      <p:bldP spid="10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01628C-8CF5-CD40-B7E0-FDF34795B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32265"/>
            <a:ext cx="7886700" cy="908782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Understanding backprop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8EB6C5-1661-C748-AED5-2AF0FCF3B1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96F0D-8A8D-E54C-AD8F-4811A474B775}" type="datetime1">
              <a:rPr lang="en-US" smtClean="0"/>
              <a:t>9/26/18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7BF9E7-334F-6C45-B2DB-35FC72ECF2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Learning, SDSU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7737F7-AB63-D048-9846-484B126F77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264B7-8E8E-C346-A13A-10BC2FB604AF}" type="slidenum">
              <a:rPr lang="en-US" smtClean="0"/>
              <a:t>14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BD18DAC-5F5A-7945-A4DF-E0B6ADAA14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3421" y="98463"/>
            <a:ext cx="910525" cy="632918"/>
          </a:xfrm>
          <a:prstGeom prst="rect">
            <a:avLst/>
          </a:prstGeom>
        </p:spPr>
      </p:pic>
      <p:grpSp>
        <p:nvGrpSpPr>
          <p:cNvPr id="178" name="Group 177">
            <a:extLst>
              <a:ext uri="{FF2B5EF4-FFF2-40B4-BE49-F238E27FC236}">
                <a16:creationId xmlns:a16="http://schemas.microsoft.com/office/drawing/2014/main" id="{C6091092-1CCD-834C-AF6A-999F5171D688}"/>
              </a:ext>
            </a:extLst>
          </p:cNvPr>
          <p:cNvGrpSpPr/>
          <p:nvPr/>
        </p:nvGrpSpPr>
        <p:grpSpPr>
          <a:xfrm>
            <a:off x="979699" y="4074588"/>
            <a:ext cx="2049251" cy="2128918"/>
            <a:chOff x="979699" y="4074588"/>
            <a:chExt cx="2049251" cy="2128918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B4978ABD-FBE7-1B4A-8D03-F79D5D324597}"/>
                </a:ext>
              </a:extLst>
            </p:cNvPr>
            <p:cNvSpPr/>
            <p:nvPr/>
          </p:nvSpPr>
          <p:spPr>
            <a:xfrm>
              <a:off x="1533225" y="4074588"/>
              <a:ext cx="357334" cy="35733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2130E736-3500-AC4A-84E8-7CF68DDBF2F5}"/>
                </a:ext>
              </a:extLst>
            </p:cNvPr>
            <p:cNvSpPr/>
            <p:nvPr/>
          </p:nvSpPr>
          <p:spPr>
            <a:xfrm>
              <a:off x="1533225" y="4665116"/>
              <a:ext cx="357334" cy="35733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01E4A0FB-3D95-7F47-AFAE-3006C377A6BB}"/>
                </a:ext>
              </a:extLst>
            </p:cNvPr>
            <p:cNvSpPr/>
            <p:nvPr/>
          </p:nvSpPr>
          <p:spPr>
            <a:xfrm>
              <a:off x="1522115" y="5255644"/>
              <a:ext cx="357334" cy="35733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AC20A66B-CB42-4E4E-B7DE-94DAB0C69729}"/>
                </a:ext>
              </a:extLst>
            </p:cNvPr>
            <p:cNvSpPr/>
            <p:nvPr/>
          </p:nvSpPr>
          <p:spPr>
            <a:xfrm>
              <a:off x="1522115" y="5846172"/>
              <a:ext cx="357334" cy="35733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A4961D2C-8AE6-9E41-9D49-60FC2480AC26}"/>
                </a:ext>
              </a:extLst>
            </p:cNvPr>
            <p:cNvSpPr/>
            <p:nvPr/>
          </p:nvSpPr>
          <p:spPr>
            <a:xfrm>
              <a:off x="2347676" y="4346223"/>
              <a:ext cx="357334" cy="35733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3CD35365-6421-1543-B9F2-FCA04EAD85B8}"/>
                </a:ext>
              </a:extLst>
            </p:cNvPr>
            <p:cNvCxnSpPr>
              <a:cxnSpLocks/>
              <a:endCxn id="35" idx="2"/>
            </p:cNvCxnSpPr>
            <p:nvPr/>
          </p:nvCxnSpPr>
          <p:spPr>
            <a:xfrm flipV="1">
              <a:off x="980184" y="4253255"/>
              <a:ext cx="553041" cy="275524"/>
            </a:xfrm>
            <a:prstGeom prst="straightConnector1">
              <a:avLst/>
            </a:prstGeom>
            <a:ln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370D767C-F2A4-4540-9588-FB2D275C51A7}"/>
                </a:ext>
              </a:extLst>
            </p:cNvPr>
            <p:cNvCxnSpPr>
              <a:cxnSpLocks/>
              <a:endCxn id="35" idx="2"/>
            </p:cNvCxnSpPr>
            <p:nvPr/>
          </p:nvCxnSpPr>
          <p:spPr>
            <a:xfrm flipV="1">
              <a:off x="979699" y="4253255"/>
              <a:ext cx="553526" cy="861607"/>
            </a:xfrm>
            <a:prstGeom prst="straightConnector1">
              <a:avLst/>
            </a:prstGeom>
            <a:ln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891EB5CF-3D06-574A-800F-96D1AF30F179}"/>
                </a:ext>
              </a:extLst>
            </p:cNvPr>
            <p:cNvCxnSpPr>
              <a:cxnSpLocks/>
              <a:endCxn id="35" idx="2"/>
            </p:cNvCxnSpPr>
            <p:nvPr/>
          </p:nvCxnSpPr>
          <p:spPr>
            <a:xfrm flipV="1">
              <a:off x="979699" y="4253255"/>
              <a:ext cx="553526" cy="1443412"/>
            </a:xfrm>
            <a:prstGeom prst="straightConnector1">
              <a:avLst/>
            </a:prstGeom>
            <a:ln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140568E0-398F-D34F-A762-3343E2E4EC80}"/>
                </a:ext>
              </a:extLst>
            </p:cNvPr>
            <p:cNvCxnSpPr>
              <a:cxnSpLocks/>
              <a:endCxn id="36" idx="2"/>
            </p:cNvCxnSpPr>
            <p:nvPr/>
          </p:nvCxnSpPr>
          <p:spPr>
            <a:xfrm>
              <a:off x="980184" y="4528779"/>
              <a:ext cx="553041" cy="315004"/>
            </a:xfrm>
            <a:prstGeom prst="straightConnector1">
              <a:avLst/>
            </a:prstGeom>
            <a:ln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E4B579A0-17BF-DC4E-9E13-6FB6576F6FE3}"/>
                </a:ext>
              </a:extLst>
            </p:cNvPr>
            <p:cNvCxnSpPr>
              <a:cxnSpLocks/>
              <a:endCxn id="37" idx="2"/>
            </p:cNvCxnSpPr>
            <p:nvPr/>
          </p:nvCxnSpPr>
          <p:spPr>
            <a:xfrm>
              <a:off x="980184" y="4528779"/>
              <a:ext cx="541931" cy="905532"/>
            </a:xfrm>
            <a:prstGeom prst="straightConnector1">
              <a:avLst/>
            </a:prstGeom>
            <a:ln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2B8B6325-93C3-C648-8751-71D7AD40FFB0}"/>
                </a:ext>
              </a:extLst>
            </p:cNvPr>
            <p:cNvCxnSpPr>
              <a:cxnSpLocks/>
              <a:endCxn id="38" idx="2"/>
            </p:cNvCxnSpPr>
            <p:nvPr/>
          </p:nvCxnSpPr>
          <p:spPr>
            <a:xfrm>
              <a:off x="980184" y="4528779"/>
              <a:ext cx="541931" cy="1496060"/>
            </a:xfrm>
            <a:prstGeom prst="straightConnector1">
              <a:avLst/>
            </a:prstGeom>
            <a:ln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FB9659DA-4279-F547-94F0-DDDA713D7462}"/>
                </a:ext>
              </a:extLst>
            </p:cNvPr>
            <p:cNvCxnSpPr>
              <a:cxnSpLocks/>
              <a:endCxn id="36" idx="2"/>
            </p:cNvCxnSpPr>
            <p:nvPr/>
          </p:nvCxnSpPr>
          <p:spPr>
            <a:xfrm flipV="1">
              <a:off x="979699" y="4843783"/>
              <a:ext cx="553526" cy="271079"/>
            </a:xfrm>
            <a:prstGeom prst="straightConnector1">
              <a:avLst/>
            </a:prstGeom>
            <a:ln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DDA74704-EAB4-174E-8133-84BD119654F6}"/>
                </a:ext>
              </a:extLst>
            </p:cNvPr>
            <p:cNvCxnSpPr>
              <a:cxnSpLocks/>
              <a:endCxn id="38" idx="2"/>
            </p:cNvCxnSpPr>
            <p:nvPr/>
          </p:nvCxnSpPr>
          <p:spPr>
            <a:xfrm>
              <a:off x="979699" y="5114862"/>
              <a:ext cx="542416" cy="909977"/>
            </a:xfrm>
            <a:prstGeom prst="straightConnector1">
              <a:avLst/>
            </a:prstGeom>
            <a:ln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A974786B-A4BF-3C44-8EA3-DE42595A984F}"/>
                </a:ext>
              </a:extLst>
            </p:cNvPr>
            <p:cNvCxnSpPr>
              <a:cxnSpLocks/>
              <a:endCxn id="37" idx="2"/>
            </p:cNvCxnSpPr>
            <p:nvPr/>
          </p:nvCxnSpPr>
          <p:spPr>
            <a:xfrm>
              <a:off x="979699" y="5114862"/>
              <a:ext cx="542416" cy="319449"/>
            </a:xfrm>
            <a:prstGeom prst="straightConnector1">
              <a:avLst/>
            </a:prstGeom>
            <a:ln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CD66A655-5A42-D64A-8E83-A1F165E0C94E}"/>
                </a:ext>
              </a:extLst>
            </p:cNvPr>
            <p:cNvCxnSpPr>
              <a:cxnSpLocks/>
              <a:endCxn id="38" idx="2"/>
            </p:cNvCxnSpPr>
            <p:nvPr/>
          </p:nvCxnSpPr>
          <p:spPr>
            <a:xfrm>
              <a:off x="979699" y="5696667"/>
              <a:ext cx="542416" cy="328172"/>
            </a:xfrm>
            <a:prstGeom prst="straightConnector1">
              <a:avLst/>
            </a:prstGeom>
            <a:ln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E165C640-A35A-AA43-B6AD-D33C8ED2A33A}"/>
                </a:ext>
              </a:extLst>
            </p:cNvPr>
            <p:cNvCxnSpPr>
              <a:cxnSpLocks/>
              <a:endCxn id="37" idx="2"/>
            </p:cNvCxnSpPr>
            <p:nvPr/>
          </p:nvCxnSpPr>
          <p:spPr>
            <a:xfrm flipV="1">
              <a:off x="979699" y="5434311"/>
              <a:ext cx="542416" cy="262356"/>
            </a:xfrm>
            <a:prstGeom prst="straightConnector1">
              <a:avLst/>
            </a:prstGeom>
            <a:ln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6D5070C8-BA9F-4942-931F-069BC98897A9}"/>
                </a:ext>
              </a:extLst>
            </p:cNvPr>
            <p:cNvCxnSpPr>
              <a:cxnSpLocks/>
              <a:endCxn id="36" idx="2"/>
            </p:cNvCxnSpPr>
            <p:nvPr/>
          </p:nvCxnSpPr>
          <p:spPr>
            <a:xfrm flipV="1">
              <a:off x="979699" y="4843783"/>
              <a:ext cx="553526" cy="842856"/>
            </a:xfrm>
            <a:prstGeom prst="straightConnector1">
              <a:avLst/>
            </a:prstGeom>
            <a:ln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2D4D308B-552C-044A-A2AE-1198925C4280}"/>
                </a:ext>
              </a:extLst>
            </p:cNvPr>
            <p:cNvCxnSpPr>
              <a:cxnSpLocks/>
              <a:stCxn id="35" idx="5"/>
              <a:endCxn id="39" idx="2"/>
            </p:cNvCxnSpPr>
            <p:nvPr/>
          </p:nvCxnSpPr>
          <p:spPr>
            <a:xfrm>
              <a:off x="1838229" y="4379592"/>
              <a:ext cx="509447" cy="14529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9E181411-ECDB-CB4B-9829-FD0CB80838B5}"/>
                </a:ext>
              </a:extLst>
            </p:cNvPr>
            <p:cNvCxnSpPr>
              <a:cxnSpLocks/>
              <a:stCxn id="36" idx="6"/>
              <a:endCxn id="39" idx="2"/>
            </p:cNvCxnSpPr>
            <p:nvPr/>
          </p:nvCxnSpPr>
          <p:spPr>
            <a:xfrm flipV="1">
              <a:off x="1890559" y="4524890"/>
              <a:ext cx="457117" cy="318893"/>
            </a:xfrm>
            <a:prstGeom prst="straightConnector1">
              <a:avLst/>
            </a:prstGeom>
            <a:ln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2AE75DA4-B998-D140-881A-FA7F5FE3F509}"/>
                </a:ext>
              </a:extLst>
            </p:cNvPr>
            <p:cNvCxnSpPr>
              <a:cxnSpLocks/>
              <a:stCxn id="37" idx="6"/>
              <a:endCxn id="39" idx="2"/>
            </p:cNvCxnSpPr>
            <p:nvPr/>
          </p:nvCxnSpPr>
          <p:spPr>
            <a:xfrm flipV="1">
              <a:off x="1879449" y="4524890"/>
              <a:ext cx="468227" cy="909421"/>
            </a:xfrm>
            <a:prstGeom prst="straightConnector1">
              <a:avLst/>
            </a:prstGeom>
            <a:ln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01E1F134-CDB3-5045-8BE4-108FC140AEF9}"/>
                </a:ext>
              </a:extLst>
            </p:cNvPr>
            <p:cNvCxnSpPr>
              <a:cxnSpLocks/>
              <a:stCxn id="38" idx="6"/>
              <a:endCxn id="39" idx="2"/>
            </p:cNvCxnSpPr>
            <p:nvPr/>
          </p:nvCxnSpPr>
          <p:spPr>
            <a:xfrm flipV="1">
              <a:off x="1879449" y="4524890"/>
              <a:ext cx="468227" cy="1499949"/>
            </a:xfrm>
            <a:prstGeom prst="straightConnector1">
              <a:avLst/>
            </a:prstGeom>
            <a:ln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5E27BCD2-3FAB-6342-9F3E-BE27FBAA4560}"/>
                </a:ext>
              </a:extLst>
            </p:cNvPr>
            <p:cNvCxnSpPr>
              <a:cxnSpLocks/>
              <a:stCxn id="39" idx="6"/>
            </p:cNvCxnSpPr>
            <p:nvPr/>
          </p:nvCxnSpPr>
          <p:spPr>
            <a:xfrm flipV="1">
              <a:off x="2705010" y="4518298"/>
              <a:ext cx="323940" cy="6592"/>
            </a:xfrm>
            <a:prstGeom prst="straightConnector1">
              <a:avLst/>
            </a:prstGeom>
            <a:ln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404C5709-C911-FF40-9F66-7F9185A77C65}"/>
                </a:ext>
              </a:extLst>
            </p:cNvPr>
            <p:cNvSpPr/>
            <p:nvPr/>
          </p:nvSpPr>
          <p:spPr>
            <a:xfrm>
              <a:off x="2347676" y="5630216"/>
              <a:ext cx="357334" cy="35733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0276A71C-1026-5B41-B151-505AFDF10ACA}"/>
                </a:ext>
              </a:extLst>
            </p:cNvPr>
            <p:cNvCxnSpPr>
              <a:cxnSpLocks/>
              <a:stCxn id="57" idx="6"/>
            </p:cNvCxnSpPr>
            <p:nvPr/>
          </p:nvCxnSpPr>
          <p:spPr>
            <a:xfrm flipV="1">
              <a:off x="2705010" y="5802291"/>
              <a:ext cx="323940" cy="6592"/>
            </a:xfrm>
            <a:prstGeom prst="straightConnector1">
              <a:avLst/>
            </a:prstGeom>
            <a:ln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E2FA7E1C-6166-5E40-BF7F-0ACFB6BC96A5}"/>
                </a:ext>
              </a:extLst>
            </p:cNvPr>
            <p:cNvCxnSpPr>
              <a:cxnSpLocks/>
              <a:stCxn id="36" idx="6"/>
              <a:endCxn id="57" idx="2"/>
            </p:cNvCxnSpPr>
            <p:nvPr/>
          </p:nvCxnSpPr>
          <p:spPr>
            <a:xfrm>
              <a:off x="1890559" y="4843783"/>
              <a:ext cx="457117" cy="965100"/>
            </a:xfrm>
            <a:prstGeom prst="straightConnector1">
              <a:avLst/>
            </a:prstGeom>
            <a:ln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24A1C1DC-B9DB-2A4D-956D-AACDC99E8151}"/>
                </a:ext>
              </a:extLst>
            </p:cNvPr>
            <p:cNvCxnSpPr>
              <a:cxnSpLocks/>
              <a:stCxn id="37" idx="6"/>
              <a:endCxn id="57" idx="2"/>
            </p:cNvCxnSpPr>
            <p:nvPr/>
          </p:nvCxnSpPr>
          <p:spPr>
            <a:xfrm>
              <a:off x="1879449" y="5434311"/>
              <a:ext cx="468227" cy="374572"/>
            </a:xfrm>
            <a:prstGeom prst="straightConnector1">
              <a:avLst/>
            </a:prstGeom>
            <a:ln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2BD4DE77-402B-3B44-B814-4043062FF76E}"/>
                </a:ext>
              </a:extLst>
            </p:cNvPr>
            <p:cNvCxnSpPr>
              <a:cxnSpLocks/>
              <a:stCxn id="38" idx="6"/>
              <a:endCxn id="57" idx="2"/>
            </p:cNvCxnSpPr>
            <p:nvPr/>
          </p:nvCxnSpPr>
          <p:spPr>
            <a:xfrm flipV="1">
              <a:off x="1879449" y="5808883"/>
              <a:ext cx="468227" cy="215956"/>
            </a:xfrm>
            <a:prstGeom prst="straightConnector1">
              <a:avLst/>
            </a:prstGeom>
            <a:ln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A4A16203-F455-764A-BDB3-C6D614271CB0}"/>
                    </a:ext>
                  </a:extLst>
                </p:cNvPr>
                <p:cNvSpPr txBox="1"/>
                <p:nvPr/>
              </p:nvSpPr>
              <p:spPr>
                <a:xfrm>
                  <a:off x="1601681" y="4132300"/>
                  <a:ext cx="316625" cy="20236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105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  <m:t>𝑑𝑎</m:t>
                            </m:r>
                          </m:e>
                          <m:sub>
                            <m: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  <m:t>[1]</m:t>
                            </m:r>
                          </m:sup>
                        </m:sSubSup>
                      </m:oMath>
                    </m:oMathPara>
                  </a14:m>
                  <a:endParaRPr lang="en-US" sz="1050" dirty="0"/>
                </a:p>
              </p:txBody>
            </p:sp>
          </mc:Choice>
          <mc:Fallback xmlns="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A4A16203-F455-764A-BDB3-C6D614271CB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01681" y="4132300"/>
                  <a:ext cx="316625" cy="202363"/>
                </a:xfrm>
                <a:prstGeom prst="rect">
                  <a:avLst/>
                </a:prstGeom>
                <a:blipFill>
                  <a:blip r:embed="rId3"/>
                  <a:stretch>
                    <a:fillRect l="-7692" r="-7692" b="-1764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4CFAFE26-0CA5-FC43-9C9D-7A70BF7D8E50}"/>
                    </a:ext>
                  </a:extLst>
                </p:cNvPr>
                <p:cNvSpPr txBox="1"/>
                <p:nvPr/>
              </p:nvSpPr>
              <p:spPr>
                <a:xfrm>
                  <a:off x="2354072" y="4403732"/>
                  <a:ext cx="310341" cy="20236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105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  <m:t>𝑑𝑧</m:t>
                            </m:r>
                          </m:e>
                          <m:sub>
                            <m: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  <m:t>[2]</m:t>
                            </m:r>
                          </m:sup>
                        </m:sSubSup>
                      </m:oMath>
                    </m:oMathPara>
                  </a14:m>
                  <a:endParaRPr lang="en-US" sz="1050" dirty="0"/>
                </a:p>
              </p:txBody>
            </p:sp>
          </mc:Choice>
          <mc:Fallback xmlns="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4CFAFE26-0CA5-FC43-9C9D-7A70BF7D8E5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54072" y="4403732"/>
                  <a:ext cx="310341" cy="202363"/>
                </a:xfrm>
                <a:prstGeom prst="rect">
                  <a:avLst/>
                </a:prstGeom>
                <a:blipFill>
                  <a:blip r:embed="rId4"/>
                  <a:stretch>
                    <a:fillRect l="-7692" r="-3846" b="-1176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D7E31715-8A3D-8E46-9BD9-989D42A09BCF}"/>
                    </a:ext>
                  </a:extLst>
                </p:cNvPr>
                <p:cNvSpPr txBox="1"/>
                <p:nvPr/>
              </p:nvSpPr>
              <p:spPr>
                <a:xfrm>
                  <a:off x="2371536" y="5679630"/>
                  <a:ext cx="310341" cy="20338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105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  <m:t>𝑑𝑧</m:t>
                            </m:r>
                          </m:e>
                          <m:sub>
                            <m: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  <m:t>[2]</m:t>
                            </m:r>
                          </m:sup>
                        </m:sSubSup>
                      </m:oMath>
                    </m:oMathPara>
                  </a14:m>
                  <a:endParaRPr lang="en-US" sz="1050" dirty="0"/>
                </a:p>
              </p:txBody>
            </p:sp>
          </mc:Choice>
          <mc:Fallback xmlns=""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D7E31715-8A3D-8E46-9BD9-989D42A09BC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71536" y="5679630"/>
                  <a:ext cx="310341" cy="203389"/>
                </a:xfrm>
                <a:prstGeom prst="rect">
                  <a:avLst/>
                </a:prstGeom>
                <a:blipFill>
                  <a:blip r:embed="rId5"/>
                  <a:stretch>
                    <a:fillRect l="-8000" r="-8000" b="-1764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DC53432D-9849-D347-A25A-291FDE8C3DFB}"/>
                </a:ext>
              </a:extLst>
            </p:cNvPr>
            <p:cNvSpPr/>
            <p:nvPr/>
          </p:nvSpPr>
          <p:spPr>
            <a:xfrm>
              <a:off x="2347332" y="4963105"/>
              <a:ext cx="357334" cy="35733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263118C4-6DA8-0241-A9E0-7B89C6DE1B70}"/>
                    </a:ext>
                  </a:extLst>
                </p:cNvPr>
                <p:cNvSpPr txBox="1"/>
                <p:nvPr/>
              </p:nvSpPr>
              <p:spPr>
                <a:xfrm>
                  <a:off x="2354072" y="5035539"/>
                  <a:ext cx="310341" cy="20255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105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  <m:t>𝑑𝑧</m:t>
                            </m:r>
                          </m:e>
                          <m:sub>
                            <m: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  <m:t>[2]</m:t>
                            </m:r>
                          </m:sup>
                        </m:sSubSup>
                      </m:oMath>
                    </m:oMathPara>
                  </a14:m>
                  <a:endParaRPr lang="en-US" sz="1050" dirty="0"/>
                </a:p>
              </p:txBody>
            </p:sp>
          </mc:Choice>
          <mc:Fallback xmlns=""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263118C4-6DA8-0241-A9E0-7B89C6DE1B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54072" y="5035539"/>
                  <a:ext cx="310341" cy="202556"/>
                </a:xfrm>
                <a:prstGeom prst="rect">
                  <a:avLst/>
                </a:prstGeom>
                <a:blipFill>
                  <a:blip r:embed="rId6"/>
                  <a:stretch>
                    <a:fillRect l="-7692" r="-3846" b="-1875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EC1D080E-43D6-BF4C-8F42-FB9A349CF5C4}"/>
                </a:ext>
              </a:extLst>
            </p:cNvPr>
            <p:cNvCxnSpPr>
              <a:cxnSpLocks/>
              <a:stCxn id="36" idx="6"/>
              <a:endCxn id="70" idx="2"/>
            </p:cNvCxnSpPr>
            <p:nvPr/>
          </p:nvCxnSpPr>
          <p:spPr>
            <a:xfrm>
              <a:off x="1890559" y="4843783"/>
              <a:ext cx="456773" cy="297989"/>
            </a:xfrm>
            <a:prstGeom prst="straightConnector1">
              <a:avLst/>
            </a:prstGeom>
            <a:ln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2E199863-7F39-134D-BEBA-6E3A73242291}"/>
                </a:ext>
              </a:extLst>
            </p:cNvPr>
            <p:cNvCxnSpPr>
              <a:cxnSpLocks/>
              <a:stCxn id="37" idx="6"/>
              <a:endCxn id="70" idx="2"/>
            </p:cNvCxnSpPr>
            <p:nvPr/>
          </p:nvCxnSpPr>
          <p:spPr>
            <a:xfrm flipV="1">
              <a:off x="1879449" y="5141772"/>
              <a:ext cx="467883" cy="292539"/>
            </a:xfrm>
            <a:prstGeom prst="straightConnector1">
              <a:avLst/>
            </a:prstGeom>
            <a:ln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01FC756F-2890-0B48-86CE-1CB3033259BE}"/>
                </a:ext>
              </a:extLst>
            </p:cNvPr>
            <p:cNvCxnSpPr>
              <a:cxnSpLocks/>
              <a:stCxn id="38" idx="6"/>
              <a:endCxn id="70" idx="2"/>
            </p:cNvCxnSpPr>
            <p:nvPr/>
          </p:nvCxnSpPr>
          <p:spPr>
            <a:xfrm flipV="1">
              <a:off x="1879449" y="5141772"/>
              <a:ext cx="467883" cy="883067"/>
            </a:xfrm>
            <a:prstGeom prst="straightConnector1">
              <a:avLst/>
            </a:prstGeom>
            <a:ln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9EEBB09C-8B3D-3349-A105-FB2F75BF1F1A}"/>
                </a:ext>
              </a:extLst>
            </p:cNvPr>
            <p:cNvCxnSpPr>
              <a:cxnSpLocks/>
              <a:stCxn id="35" idx="5"/>
              <a:endCxn id="70" idx="2"/>
            </p:cNvCxnSpPr>
            <p:nvPr/>
          </p:nvCxnSpPr>
          <p:spPr>
            <a:xfrm>
              <a:off x="1838229" y="4379592"/>
              <a:ext cx="509103" cy="76218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EEFAB448-BDF3-7641-A2C0-D1ABB75E63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05010" y="5136271"/>
              <a:ext cx="323940" cy="6592"/>
            </a:xfrm>
            <a:prstGeom prst="straightConnector1">
              <a:avLst/>
            </a:prstGeom>
            <a:ln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958EC006-C0E4-E442-A270-B018F28611A6}"/>
                </a:ext>
              </a:extLst>
            </p:cNvPr>
            <p:cNvGrpSpPr/>
            <p:nvPr/>
          </p:nvGrpSpPr>
          <p:grpSpPr>
            <a:xfrm>
              <a:off x="2704666" y="4606095"/>
              <a:ext cx="324284" cy="1283208"/>
              <a:chOff x="3297763" y="2552324"/>
              <a:chExt cx="324284" cy="1283208"/>
            </a:xfrm>
          </p:grpSpPr>
          <p:cxnSp>
            <p:nvCxnSpPr>
              <p:cNvPr id="85" name="Straight Arrow Connector 84">
                <a:extLst>
                  <a:ext uri="{FF2B5EF4-FFF2-40B4-BE49-F238E27FC236}">
                    <a16:creationId xmlns:a16="http://schemas.microsoft.com/office/drawing/2014/main" id="{A1232EEA-A46E-5748-AFB1-6235619504C9}"/>
                  </a:ext>
                </a:extLst>
              </p:cNvPr>
              <p:cNvCxnSpPr/>
              <p:nvPr/>
            </p:nvCxnSpPr>
            <p:spPr>
              <a:xfrm flipH="1">
                <a:off x="3297763" y="2552324"/>
                <a:ext cx="324284" cy="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Arrow Connector 85">
                <a:extLst>
                  <a:ext uri="{FF2B5EF4-FFF2-40B4-BE49-F238E27FC236}">
                    <a16:creationId xmlns:a16="http://schemas.microsoft.com/office/drawing/2014/main" id="{500DC63A-2C88-B443-8413-9E3A44B2985B}"/>
                  </a:ext>
                </a:extLst>
              </p:cNvPr>
              <p:cNvCxnSpPr/>
              <p:nvPr/>
            </p:nvCxnSpPr>
            <p:spPr>
              <a:xfrm flipH="1">
                <a:off x="3297763" y="3181994"/>
                <a:ext cx="324284" cy="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Arrow Connector 86">
                <a:extLst>
                  <a:ext uri="{FF2B5EF4-FFF2-40B4-BE49-F238E27FC236}">
                    <a16:creationId xmlns:a16="http://schemas.microsoft.com/office/drawing/2014/main" id="{6FF54B15-4C8A-8F47-B520-E3636327C3B6}"/>
                  </a:ext>
                </a:extLst>
              </p:cNvPr>
              <p:cNvCxnSpPr/>
              <p:nvPr/>
            </p:nvCxnSpPr>
            <p:spPr>
              <a:xfrm flipH="1">
                <a:off x="3297763" y="3835532"/>
                <a:ext cx="324284" cy="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92925AE2-DFA4-9342-9F02-65C7393DE127}"/>
                </a:ext>
              </a:extLst>
            </p:cNvPr>
            <p:cNvCxnSpPr>
              <a:cxnSpLocks/>
              <a:stCxn id="35" idx="5"/>
              <a:endCxn id="57" idx="2"/>
            </p:cNvCxnSpPr>
            <p:nvPr/>
          </p:nvCxnSpPr>
          <p:spPr>
            <a:xfrm>
              <a:off x="1838229" y="4379592"/>
              <a:ext cx="509447" cy="142929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>
              <a:extLst>
                <a:ext uri="{FF2B5EF4-FFF2-40B4-BE49-F238E27FC236}">
                  <a16:creationId xmlns:a16="http://schemas.microsoft.com/office/drawing/2014/main" id="{47F2930B-2BAA-AD4F-867F-29FED1A7793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17133" y="4362388"/>
              <a:ext cx="371400" cy="9726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5B399996-0CEA-8546-9DE5-5AE7C8A520F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17133" y="4438360"/>
              <a:ext cx="371400" cy="535787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0B7A411E-084C-9F42-B113-2D6E19D4BF0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846651" y="4524890"/>
              <a:ext cx="400898" cy="1161749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0E750E20-406E-0E41-92DF-85BFAAA3A4AB}"/>
                    </a:ext>
                  </a:extLst>
                </p:cNvPr>
                <p:cNvSpPr txBox="1"/>
                <p:nvPr/>
              </p:nvSpPr>
              <p:spPr>
                <a:xfrm>
                  <a:off x="2071218" y="4221740"/>
                  <a:ext cx="311239" cy="21198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11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100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sz="1100" i="1">
                                <a:latin typeface="Cambria Math" panose="02040503050406030204" pitchFamily="18" charset="0"/>
                              </a:rPr>
                              <m:t>11</m:t>
                            </m:r>
                          </m:sub>
                          <m:sup>
                            <m:r>
                              <a:rPr lang="en-US" sz="1100" i="1">
                                <a:latin typeface="Cambria Math" panose="02040503050406030204" pitchFamily="18" charset="0"/>
                              </a:rPr>
                              <m:t>[2]</m:t>
                            </m:r>
                          </m:sup>
                        </m:sSubSup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0E750E20-406E-0E41-92DF-85BFAAA3A4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71218" y="4221740"/>
                  <a:ext cx="311239" cy="211981"/>
                </a:xfrm>
                <a:prstGeom prst="rect">
                  <a:avLst/>
                </a:prstGeom>
                <a:blipFill>
                  <a:blip r:embed="rId7"/>
                  <a:stretch>
                    <a:fillRect l="-7692" r="-7692"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45718638-26CA-9846-B0A3-4063379F01D3}"/>
                    </a:ext>
                  </a:extLst>
                </p:cNvPr>
                <p:cNvSpPr txBox="1"/>
                <p:nvPr/>
              </p:nvSpPr>
              <p:spPr>
                <a:xfrm>
                  <a:off x="2128048" y="4621614"/>
                  <a:ext cx="311239" cy="21198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11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100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11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1100" i="1">
                                <a:latin typeface="Cambria Math" panose="02040503050406030204" pitchFamily="18" charset="0"/>
                              </a:rPr>
                              <m:t>[2]</m:t>
                            </m:r>
                          </m:sup>
                        </m:sSubSup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45718638-26CA-9846-B0A3-4063379F01D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28048" y="4621614"/>
                  <a:ext cx="311239" cy="211981"/>
                </a:xfrm>
                <a:prstGeom prst="rect">
                  <a:avLst/>
                </a:prstGeom>
                <a:blipFill>
                  <a:blip r:embed="rId8"/>
                  <a:stretch>
                    <a:fillRect l="-12500" t="-5556" r="-8333"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id="{76B9FB9B-CEB1-0848-A5CC-C7961D09E81F}"/>
                    </a:ext>
                  </a:extLst>
                </p:cNvPr>
                <p:cNvSpPr txBox="1"/>
                <p:nvPr/>
              </p:nvSpPr>
              <p:spPr>
                <a:xfrm>
                  <a:off x="1806436" y="5086367"/>
                  <a:ext cx="311239" cy="21198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11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100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sz="11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1100" i="1">
                                <a:latin typeface="Cambria Math" panose="02040503050406030204" pitchFamily="18" charset="0"/>
                              </a:rPr>
                              <m:t>[2]</m:t>
                            </m:r>
                          </m:sup>
                        </m:sSubSup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id="{76B9FB9B-CEB1-0848-A5CC-C7961D09E81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06436" y="5086367"/>
                  <a:ext cx="311239" cy="211981"/>
                </a:xfrm>
                <a:prstGeom prst="rect">
                  <a:avLst/>
                </a:prstGeom>
                <a:blipFill>
                  <a:blip r:embed="rId9"/>
                  <a:stretch>
                    <a:fillRect l="-7692" t="-5882" r="-3846" b="-1176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B65CDB6B-950A-4D43-9E0D-2C1AB072BA41}"/>
                  </a:ext>
                </a:extLst>
              </p:cNvPr>
              <p:cNvSpPr/>
              <p:nvPr/>
            </p:nvSpPr>
            <p:spPr>
              <a:xfrm>
                <a:off x="3576262" y="4204321"/>
                <a:ext cx="3468257" cy="3634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𝑑𝑎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bSup>
                      <m:r>
                        <a:rPr lang="en-US" sz="1400" b="0" i="0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[2]</m:t>
                          </m:r>
                        </m:sup>
                      </m:sSubSup>
                      <m:sSubSup>
                        <m:sSub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𝑑𝑧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bSup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[2]</m:t>
                          </m:r>
                        </m:sup>
                      </m:sSubSup>
                      <m:sSubSup>
                        <m:sSub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𝑑𝑧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[2]</m:t>
                          </m:r>
                        </m:sup>
                      </m:sSubSup>
                      <m:r>
                        <a:rPr lang="en-US" sz="1400" b="0" i="0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[2]</m:t>
                          </m:r>
                        </m:sup>
                      </m:sSubSup>
                      <m:sSubSup>
                        <m:sSub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𝑑𝑧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[2]</m:t>
                          </m:r>
                        </m:sup>
                      </m:sSub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B65CDB6B-950A-4D43-9E0D-2C1AB072BA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6262" y="4204321"/>
                <a:ext cx="3468257" cy="36349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954400CC-EA22-5F4A-8E03-3E4B8ED41BCF}"/>
                  </a:ext>
                </a:extLst>
              </p:cNvPr>
              <p:cNvSpPr txBox="1"/>
              <p:nvPr/>
            </p:nvSpPr>
            <p:spPr>
              <a:xfrm>
                <a:off x="3576262" y="4876998"/>
                <a:ext cx="2891112" cy="88909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Sup>
                                <m:sSubSup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𝑑𝑎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[1]</m:t>
                                  </m:r>
                                </m:sup>
                              </m:sSubSup>
                            </m:e>
                            <m:e/>
                            <m:e/>
                            <m:e/>
                          </m:eqAr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eqArr>
                                  <m:eqArr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sSubSup>
                                      <m:sSubSupPr>
                                        <m:ctrlP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  <m:t>𝑊</m:t>
                                        </m:r>
                                      </m:e>
                                      <m:sub>
                                        <m: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  <m:t>11</m:t>
                                        </m:r>
                                      </m:sub>
                                      <m:sup>
                                        <m: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  <m:t>[2]</m:t>
                                        </m:r>
                                      </m:sup>
                                    </m:sSubSup>
                                  </m:e>
                                  <m:e/>
                                  <m:e/>
                                  <m:e/>
                                </m:eqArr>
                              </m:e>
                              <m:e>
                                <m:eqArr>
                                  <m:eqArr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sSubSup>
                                      <m:sSubSupPr>
                                        <m:ctrlP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  <m:t>𝑊</m:t>
                                        </m:r>
                                      </m:e>
                                      <m:sub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  <m:sup>
                                        <m: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  <m:t>[2]</m:t>
                                        </m:r>
                                      </m:sup>
                                    </m:sSubSup>
                                  </m:e>
                                  <m:e/>
                                  <m:e/>
                                  <m:e/>
                                </m:eqArr>
                              </m:e>
                              <m:e>
                                <m:eqArr>
                                  <m:eqArr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sSubSup>
                                      <m:sSubSupPr>
                                        <m:ctrlP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  <m:t>𝑊</m:t>
                                        </m:r>
                                      </m:e>
                                      <m:sub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  <m: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  <m:sup>
                                        <m: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  <m:t>[2]</m:t>
                                        </m:r>
                                      </m:sup>
                                    </m:sSubSup>
                                  </m:e>
                                  <m:e/>
                                  <m:e/>
                                  <m:e/>
                                </m:eqAr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𝑑𝑧</m:t>
                                    </m:r>
                                  </m:e>
                                  <m:sub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[2]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𝑑𝑧</m:t>
                                    </m:r>
                                  </m:e>
                                  <m:sub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[2]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𝑑𝑧</m:t>
                                    </m:r>
                                  </m:e>
                                  <m:sub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[2]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954400CC-EA22-5F4A-8E03-3E4B8ED41B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6262" y="4876998"/>
                <a:ext cx="2891112" cy="889090"/>
              </a:xfrm>
              <a:prstGeom prst="rect">
                <a:avLst/>
              </a:prstGeom>
              <a:blipFill>
                <a:blip r:embed="rId11"/>
                <a:stretch>
                  <a:fillRect b="-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6" name="Right Arrow 105">
            <a:extLst>
              <a:ext uri="{FF2B5EF4-FFF2-40B4-BE49-F238E27FC236}">
                <a16:creationId xmlns:a16="http://schemas.microsoft.com/office/drawing/2014/main" id="{C0A325FF-8C8F-5D44-959F-D8B688CC43FC}"/>
              </a:ext>
            </a:extLst>
          </p:cNvPr>
          <p:cNvSpPr/>
          <p:nvPr/>
        </p:nvSpPr>
        <p:spPr>
          <a:xfrm>
            <a:off x="6676571" y="5235765"/>
            <a:ext cx="266086" cy="177576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EF698EED-C530-754E-86B7-FACCBC7683E7}"/>
                  </a:ext>
                </a:extLst>
              </p:cNvPr>
              <p:cNvSpPr txBox="1"/>
              <p:nvPr/>
            </p:nvSpPr>
            <p:spPr>
              <a:xfrm>
                <a:off x="7014686" y="5171005"/>
                <a:ext cx="1898277" cy="2959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𝑑𝑧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[2]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EF698EED-C530-754E-86B7-FACCBC7683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4686" y="5171005"/>
                <a:ext cx="1898277" cy="295978"/>
              </a:xfrm>
              <a:prstGeom prst="rect">
                <a:avLst/>
              </a:prstGeom>
              <a:blipFill>
                <a:blip r:embed="rId12"/>
                <a:stretch>
                  <a:fillRect l="-2667" t="-4167" r="-2000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23000A29-EE4A-3B4C-A950-B04F624EE3D2}"/>
              </a:ext>
            </a:extLst>
          </p:cNvPr>
          <p:cNvCxnSpPr/>
          <p:nvPr/>
        </p:nvCxnSpPr>
        <p:spPr>
          <a:xfrm>
            <a:off x="522514" y="3614057"/>
            <a:ext cx="8268607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F9737E59-ECDB-4D4D-B8ED-73F2378B8B93}"/>
              </a:ext>
            </a:extLst>
          </p:cNvPr>
          <p:cNvGrpSpPr/>
          <p:nvPr/>
        </p:nvGrpSpPr>
        <p:grpSpPr>
          <a:xfrm>
            <a:off x="979699" y="1244669"/>
            <a:ext cx="2049251" cy="2128918"/>
            <a:chOff x="979699" y="1244669"/>
            <a:chExt cx="2049251" cy="2128918"/>
          </a:xfrm>
        </p:grpSpPr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949888BB-EE45-4E4D-A913-BA8C39EA0FB1}"/>
                </a:ext>
              </a:extLst>
            </p:cNvPr>
            <p:cNvSpPr/>
            <p:nvPr/>
          </p:nvSpPr>
          <p:spPr>
            <a:xfrm>
              <a:off x="1533225" y="1244669"/>
              <a:ext cx="357334" cy="35733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2F994ABD-EC29-734D-B39C-F39946299D33}"/>
                </a:ext>
              </a:extLst>
            </p:cNvPr>
            <p:cNvSpPr/>
            <p:nvPr/>
          </p:nvSpPr>
          <p:spPr>
            <a:xfrm>
              <a:off x="1533225" y="1835197"/>
              <a:ext cx="357334" cy="35733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830F68DE-6ED2-0843-99BF-06E9A5829E1A}"/>
                </a:ext>
              </a:extLst>
            </p:cNvPr>
            <p:cNvSpPr/>
            <p:nvPr/>
          </p:nvSpPr>
          <p:spPr>
            <a:xfrm>
              <a:off x="1522115" y="2425725"/>
              <a:ext cx="357334" cy="35733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73B86C4B-211D-1D4F-A1FF-AE90418C3FED}"/>
                </a:ext>
              </a:extLst>
            </p:cNvPr>
            <p:cNvSpPr/>
            <p:nvPr/>
          </p:nvSpPr>
          <p:spPr>
            <a:xfrm>
              <a:off x="1522115" y="3016253"/>
              <a:ext cx="357334" cy="35733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85B89918-0E52-D14A-87B9-86751ADA1B0D}"/>
                </a:ext>
              </a:extLst>
            </p:cNvPr>
            <p:cNvSpPr/>
            <p:nvPr/>
          </p:nvSpPr>
          <p:spPr>
            <a:xfrm>
              <a:off x="2347676" y="1516304"/>
              <a:ext cx="357334" cy="35733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5" name="Straight Arrow Connector 114">
              <a:extLst>
                <a:ext uri="{FF2B5EF4-FFF2-40B4-BE49-F238E27FC236}">
                  <a16:creationId xmlns:a16="http://schemas.microsoft.com/office/drawing/2014/main" id="{2D66E841-1411-2D4F-A75E-78A2F08AE275}"/>
                </a:ext>
              </a:extLst>
            </p:cNvPr>
            <p:cNvCxnSpPr>
              <a:cxnSpLocks/>
              <a:endCxn id="110" idx="2"/>
            </p:cNvCxnSpPr>
            <p:nvPr/>
          </p:nvCxnSpPr>
          <p:spPr>
            <a:xfrm flipV="1">
              <a:off x="980184" y="1423336"/>
              <a:ext cx="553041" cy="275524"/>
            </a:xfrm>
            <a:prstGeom prst="straightConnector1">
              <a:avLst/>
            </a:prstGeom>
            <a:ln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92F52035-B56E-BA40-A698-4808A11AFBC3}"/>
                </a:ext>
              </a:extLst>
            </p:cNvPr>
            <p:cNvCxnSpPr>
              <a:cxnSpLocks/>
              <a:endCxn id="110" idx="2"/>
            </p:cNvCxnSpPr>
            <p:nvPr/>
          </p:nvCxnSpPr>
          <p:spPr>
            <a:xfrm flipV="1">
              <a:off x="979699" y="1423336"/>
              <a:ext cx="553526" cy="861607"/>
            </a:xfrm>
            <a:prstGeom prst="straightConnector1">
              <a:avLst/>
            </a:prstGeom>
            <a:ln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Arrow Connector 116">
              <a:extLst>
                <a:ext uri="{FF2B5EF4-FFF2-40B4-BE49-F238E27FC236}">
                  <a16:creationId xmlns:a16="http://schemas.microsoft.com/office/drawing/2014/main" id="{937B7297-0348-474A-9C55-086351F81DDA}"/>
                </a:ext>
              </a:extLst>
            </p:cNvPr>
            <p:cNvCxnSpPr>
              <a:cxnSpLocks/>
              <a:endCxn id="110" idx="2"/>
            </p:cNvCxnSpPr>
            <p:nvPr/>
          </p:nvCxnSpPr>
          <p:spPr>
            <a:xfrm flipV="1">
              <a:off x="979699" y="1423336"/>
              <a:ext cx="553526" cy="1443412"/>
            </a:xfrm>
            <a:prstGeom prst="straightConnector1">
              <a:avLst/>
            </a:prstGeom>
            <a:ln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Arrow Connector 117">
              <a:extLst>
                <a:ext uri="{FF2B5EF4-FFF2-40B4-BE49-F238E27FC236}">
                  <a16:creationId xmlns:a16="http://schemas.microsoft.com/office/drawing/2014/main" id="{0467EB51-366B-BA4E-8B22-673E4B8AEA98}"/>
                </a:ext>
              </a:extLst>
            </p:cNvPr>
            <p:cNvCxnSpPr>
              <a:cxnSpLocks/>
              <a:endCxn id="111" idx="2"/>
            </p:cNvCxnSpPr>
            <p:nvPr/>
          </p:nvCxnSpPr>
          <p:spPr>
            <a:xfrm>
              <a:off x="980184" y="1698860"/>
              <a:ext cx="553041" cy="315004"/>
            </a:xfrm>
            <a:prstGeom prst="straightConnector1">
              <a:avLst/>
            </a:prstGeom>
            <a:ln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666A1FA7-F78B-A541-BB33-03F641843CB2}"/>
                </a:ext>
              </a:extLst>
            </p:cNvPr>
            <p:cNvCxnSpPr>
              <a:cxnSpLocks/>
              <a:endCxn id="112" idx="2"/>
            </p:cNvCxnSpPr>
            <p:nvPr/>
          </p:nvCxnSpPr>
          <p:spPr>
            <a:xfrm>
              <a:off x="980184" y="1698860"/>
              <a:ext cx="541931" cy="905532"/>
            </a:xfrm>
            <a:prstGeom prst="straightConnector1">
              <a:avLst/>
            </a:prstGeom>
            <a:ln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Arrow Connector 119">
              <a:extLst>
                <a:ext uri="{FF2B5EF4-FFF2-40B4-BE49-F238E27FC236}">
                  <a16:creationId xmlns:a16="http://schemas.microsoft.com/office/drawing/2014/main" id="{D9347DDB-7E45-E945-B917-103DCC29FBEB}"/>
                </a:ext>
              </a:extLst>
            </p:cNvPr>
            <p:cNvCxnSpPr>
              <a:cxnSpLocks/>
              <a:endCxn id="113" idx="2"/>
            </p:cNvCxnSpPr>
            <p:nvPr/>
          </p:nvCxnSpPr>
          <p:spPr>
            <a:xfrm>
              <a:off x="980184" y="1698860"/>
              <a:ext cx="541931" cy="1496060"/>
            </a:xfrm>
            <a:prstGeom prst="straightConnector1">
              <a:avLst/>
            </a:prstGeom>
            <a:ln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Arrow Connector 120">
              <a:extLst>
                <a:ext uri="{FF2B5EF4-FFF2-40B4-BE49-F238E27FC236}">
                  <a16:creationId xmlns:a16="http://schemas.microsoft.com/office/drawing/2014/main" id="{4855EF17-D322-2043-AA3A-278EBEA92A22}"/>
                </a:ext>
              </a:extLst>
            </p:cNvPr>
            <p:cNvCxnSpPr>
              <a:cxnSpLocks/>
              <a:endCxn id="111" idx="2"/>
            </p:cNvCxnSpPr>
            <p:nvPr/>
          </p:nvCxnSpPr>
          <p:spPr>
            <a:xfrm flipV="1">
              <a:off x="979699" y="2013864"/>
              <a:ext cx="553526" cy="271079"/>
            </a:xfrm>
            <a:prstGeom prst="straightConnector1">
              <a:avLst/>
            </a:prstGeom>
            <a:ln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Arrow Connector 121">
              <a:extLst>
                <a:ext uri="{FF2B5EF4-FFF2-40B4-BE49-F238E27FC236}">
                  <a16:creationId xmlns:a16="http://schemas.microsoft.com/office/drawing/2014/main" id="{09761D18-48EE-B941-B753-29213E4A293C}"/>
                </a:ext>
              </a:extLst>
            </p:cNvPr>
            <p:cNvCxnSpPr>
              <a:cxnSpLocks/>
              <a:endCxn id="113" idx="2"/>
            </p:cNvCxnSpPr>
            <p:nvPr/>
          </p:nvCxnSpPr>
          <p:spPr>
            <a:xfrm>
              <a:off x="979699" y="2284943"/>
              <a:ext cx="542416" cy="909977"/>
            </a:xfrm>
            <a:prstGeom prst="straightConnector1">
              <a:avLst/>
            </a:prstGeom>
            <a:ln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Arrow Connector 122">
              <a:extLst>
                <a:ext uri="{FF2B5EF4-FFF2-40B4-BE49-F238E27FC236}">
                  <a16:creationId xmlns:a16="http://schemas.microsoft.com/office/drawing/2014/main" id="{CA34DFC9-B391-F249-B85B-FCD7BD285E76}"/>
                </a:ext>
              </a:extLst>
            </p:cNvPr>
            <p:cNvCxnSpPr>
              <a:cxnSpLocks/>
              <a:endCxn id="112" idx="2"/>
            </p:cNvCxnSpPr>
            <p:nvPr/>
          </p:nvCxnSpPr>
          <p:spPr>
            <a:xfrm>
              <a:off x="979699" y="2284943"/>
              <a:ext cx="542416" cy="319449"/>
            </a:xfrm>
            <a:prstGeom prst="straightConnector1">
              <a:avLst/>
            </a:prstGeom>
            <a:ln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2E0692DC-269E-944A-B79D-C28F9B375E8C}"/>
                </a:ext>
              </a:extLst>
            </p:cNvPr>
            <p:cNvCxnSpPr>
              <a:cxnSpLocks/>
              <a:endCxn id="113" idx="2"/>
            </p:cNvCxnSpPr>
            <p:nvPr/>
          </p:nvCxnSpPr>
          <p:spPr>
            <a:xfrm>
              <a:off x="979699" y="2866748"/>
              <a:ext cx="542416" cy="328172"/>
            </a:xfrm>
            <a:prstGeom prst="straightConnector1">
              <a:avLst/>
            </a:prstGeom>
            <a:ln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Arrow Connector 124">
              <a:extLst>
                <a:ext uri="{FF2B5EF4-FFF2-40B4-BE49-F238E27FC236}">
                  <a16:creationId xmlns:a16="http://schemas.microsoft.com/office/drawing/2014/main" id="{DF5CED46-D288-1B4C-8DDF-7DF429A2BF7A}"/>
                </a:ext>
              </a:extLst>
            </p:cNvPr>
            <p:cNvCxnSpPr>
              <a:cxnSpLocks/>
              <a:endCxn id="112" idx="2"/>
            </p:cNvCxnSpPr>
            <p:nvPr/>
          </p:nvCxnSpPr>
          <p:spPr>
            <a:xfrm flipV="1">
              <a:off x="979699" y="2604392"/>
              <a:ext cx="542416" cy="262356"/>
            </a:xfrm>
            <a:prstGeom prst="straightConnector1">
              <a:avLst/>
            </a:prstGeom>
            <a:ln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Arrow Connector 125">
              <a:extLst>
                <a:ext uri="{FF2B5EF4-FFF2-40B4-BE49-F238E27FC236}">
                  <a16:creationId xmlns:a16="http://schemas.microsoft.com/office/drawing/2014/main" id="{C180B916-989C-4D47-A586-52B3263D60EB}"/>
                </a:ext>
              </a:extLst>
            </p:cNvPr>
            <p:cNvCxnSpPr>
              <a:cxnSpLocks/>
              <a:endCxn id="111" idx="2"/>
            </p:cNvCxnSpPr>
            <p:nvPr/>
          </p:nvCxnSpPr>
          <p:spPr>
            <a:xfrm flipV="1">
              <a:off x="979699" y="2013864"/>
              <a:ext cx="553526" cy="842856"/>
            </a:xfrm>
            <a:prstGeom prst="straightConnector1">
              <a:avLst/>
            </a:prstGeom>
            <a:ln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Arrow Connector 126">
              <a:extLst>
                <a:ext uri="{FF2B5EF4-FFF2-40B4-BE49-F238E27FC236}">
                  <a16:creationId xmlns:a16="http://schemas.microsoft.com/office/drawing/2014/main" id="{6D110F0F-8004-BB44-B992-11630E3F67F4}"/>
                </a:ext>
              </a:extLst>
            </p:cNvPr>
            <p:cNvCxnSpPr>
              <a:cxnSpLocks/>
              <a:stCxn id="110" idx="5"/>
              <a:endCxn id="114" idx="2"/>
            </p:cNvCxnSpPr>
            <p:nvPr/>
          </p:nvCxnSpPr>
          <p:spPr>
            <a:xfrm>
              <a:off x="1838229" y="1549673"/>
              <a:ext cx="509447" cy="14529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Arrow Connector 130">
              <a:extLst>
                <a:ext uri="{FF2B5EF4-FFF2-40B4-BE49-F238E27FC236}">
                  <a16:creationId xmlns:a16="http://schemas.microsoft.com/office/drawing/2014/main" id="{2B906703-BA2B-E84C-A2D6-4A597B7F3D5F}"/>
                </a:ext>
              </a:extLst>
            </p:cNvPr>
            <p:cNvCxnSpPr>
              <a:cxnSpLocks/>
              <a:stCxn id="114" idx="6"/>
            </p:cNvCxnSpPr>
            <p:nvPr/>
          </p:nvCxnSpPr>
          <p:spPr>
            <a:xfrm flipV="1">
              <a:off x="2705010" y="1688379"/>
              <a:ext cx="323940" cy="6592"/>
            </a:xfrm>
            <a:prstGeom prst="straightConnector1">
              <a:avLst/>
            </a:prstGeom>
            <a:ln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F56B28DE-7635-724F-8156-E0ED38516FD2}"/>
                </a:ext>
              </a:extLst>
            </p:cNvPr>
            <p:cNvSpPr/>
            <p:nvPr/>
          </p:nvSpPr>
          <p:spPr>
            <a:xfrm>
              <a:off x="2347676" y="2800297"/>
              <a:ext cx="357334" cy="35733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3" name="Straight Arrow Connector 132">
              <a:extLst>
                <a:ext uri="{FF2B5EF4-FFF2-40B4-BE49-F238E27FC236}">
                  <a16:creationId xmlns:a16="http://schemas.microsoft.com/office/drawing/2014/main" id="{96BB8A62-85A0-0E4A-BB2B-D5CB722D38AF}"/>
                </a:ext>
              </a:extLst>
            </p:cNvPr>
            <p:cNvCxnSpPr>
              <a:cxnSpLocks/>
              <a:stCxn id="132" idx="6"/>
            </p:cNvCxnSpPr>
            <p:nvPr/>
          </p:nvCxnSpPr>
          <p:spPr>
            <a:xfrm flipV="1">
              <a:off x="2705010" y="2972372"/>
              <a:ext cx="323940" cy="6592"/>
            </a:xfrm>
            <a:prstGeom prst="straightConnector1">
              <a:avLst/>
            </a:prstGeom>
            <a:ln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Arrow Connector 133">
              <a:extLst>
                <a:ext uri="{FF2B5EF4-FFF2-40B4-BE49-F238E27FC236}">
                  <a16:creationId xmlns:a16="http://schemas.microsoft.com/office/drawing/2014/main" id="{CDF0B493-0260-4443-8479-8F252BFD9F6D}"/>
                </a:ext>
              </a:extLst>
            </p:cNvPr>
            <p:cNvCxnSpPr>
              <a:cxnSpLocks/>
              <a:stCxn id="111" idx="6"/>
              <a:endCxn id="132" idx="2"/>
            </p:cNvCxnSpPr>
            <p:nvPr/>
          </p:nvCxnSpPr>
          <p:spPr>
            <a:xfrm>
              <a:off x="1890559" y="2013864"/>
              <a:ext cx="457117" cy="965100"/>
            </a:xfrm>
            <a:prstGeom prst="straightConnector1">
              <a:avLst/>
            </a:prstGeom>
            <a:ln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Arrow Connector 134">
              <a:extLst>
                <a:ext uri="{FF2B5EF4-FFF2-40B4-BE49-F238E27FC236}">
                  <a16:creationId xmlns:a16="http://schemas.microsoft.com/office/drawing/2014/main" id="{3CC2E8D8-4034-2E43-8414-2FC88772F0D2}"/>
                </a:ext>
              </a:extLst>
            </p:cNvPr>
            <p:cNvCxnSpPr>
              <a:cxnSpLocks/>
              <a:stCxn id="112" idx="6"/>
              <a:endCxn id="132" idx="2"/>
            </p:cNvCxnSpPr>
            <p:nvPr/>
          </p:nvCxnSpPr>
          <p:spPr>
            <a:xfrm>
              <a:off x="1879449" y="2604392"/>
              <a:ext cx="468227" cy="374572"/>
            </a:xfrm>
            <a:prstGeom prst="straightConnector1">
              <a:avLst/>
            </a:prstGeom>
            <a:ln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Arrow Connector 135">
              <a:extLst>
                <a:ext uri="{FF2B5EF4-FFF2-40B4-BE49-F238E27FC236}">
                  <a16:creationId xmlns:a16="http://schemas.microsoft.com/office/drawing/2014/main" id="{01D73BA8-7B71-6440-A29A-A48EBCAB5730}"/>
                </a:ext>
              </a:extLst>
            </p:cNvPr>
            <p:cNvCxnSpPr>
              <a:cxnSpLocks/>
              <a:stCxn id="113" idx="6"/>
              <a:endCxn id="132" idx="2"/>
            </p:cNvCxnSpPr>
            <p:nvPr/>
          </p:nvCxnSpPr>
          <p:spPr>
            <a:xfrm flipV="1">
              <a:off x="1879449" y="2978964"/>
              <a:ext cx="468227" cy="215956"/>
            </a:xfrm>
            <a:prstGeom prst="straightConnector1">
              <a:avLst/>
            </a:prstGeom>
            <a:ln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7" name="TextBox 136">
                  <a:extLst>
                    <a:ext uri="{FF2B5EF4-FFF2-40B4-BE49-F238E27FC236}">
                      <a16:creationId xmlns:a16="http://schemas.microsoft.com/office/drawing/2014/main" id="{362DE40F-4302-E84A-90DB-A5F7A0BE433F}"/>
                    </a:ext>
                  </a:extLst>
                </p:cNvPr>
                <p:cNvSpPr txBox="1"/>
                <p:nvPr/>
              </p:nvSpPr>
              <p:spPr>
                <a:xfrm>
                  <a:off x="1615893" y="1323156"/>
                  <a:ext cx="238079" cy="20236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105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  <m:t>[1]</m:t>
                            </m:r>
                          </m:sup>
                        </m:sSubSup>
                      </m:oMath>
                    </m:oMathPara>
                  </a14:m>
                  <a:endParaRPr lang="en-US" sz="1050" dirty="0"/>
                </a:p>
              </p:txBody>
            </p:sp>
          </mc:Choice>
          <mc:Fallback xmlns="">
            <p:sp>
              <p:nvSpPr>
                <p:cNvPr id="137" name="TextBox 136">
                  <a:extLst>
                    <a:ext uri="{FF2B5EF4-FFF2-40B4-BE49-F238E27FC236}">
                      <a16:creationId xmlns:a16="http://schemas.microsoft.com/office/drawing/2014/main" id="{362DE40F-4302-E84A-90DB-A5F7A0BE433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15893" y="1323156"/>
                  <a:ext cx="238079" cy="202363"/>
                </a:xfrm>
                <a:prstGeom prst="rect">
                  <a:avLst/>
                </a:prstGeom>
                <a:blipFill>
                  <a:blip r:embed="rId13"/>
                  <a:stretch>
                    <a:fillRect l="-5000" r="-5000" b="-1176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8" name="TextBox 137">
                  <a:extLst>
                    <a:ext uri="{FF2B5EF4-FFF2-40B4-BE49-F238E27FC236}">
                      <a16:creationId xmlns:a16="http://schemas.microsoft.com/office/drawing/2014/main" id="{8F489CDA-47EA-A34B-A943-C34EBCC43A22}"/>
                    </a:ext>
                  </a:extLst>
                </p:cNvPr>
                <p:cNvSpPr txBox="1"/>
                <p:nvPr/>
              </p:nvSpPr>
              <p:spPr>
                <a:xfrm>
                  <a:off x="2354072" y="1573813"/>
                  <a:ext cx="310341" cy="20236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105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  <m:t>𝑑𝑧</m:t>
                            </m:r>
                          </m:e>
                          <m:sub>
                            <m: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  <m:t>[2]</m:t>
                            </m:r>
                          </m:sup>
                        </m:sSubSup>
                      </m:oMath>
                    </m:oMathPara>
                  </a14:m>
                  <a:endParaRPr lang="en-US" sz="1050" dirty="0"/>
                </a:p>
              </p:txBody>
            </p:sp>
          </mc:Choice>
          <mc:Fallback xmlns="">
            <p:sp>
              <p:nvSpPr>
                <p:cNvPr id="138" name="TextBox 137">
                  <a:extLst>
                    <a:ext uri="{FF2B5EF4-FFF2-40B4-BE49-F238E27FC236}">
                      <a16:creationId xmlns:a16="http://schemas.microsoft.com/office/drawing/2014/main" id="{8F489CDA-47EA-A34B-A943-C34EBCC43A2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54072" y="1573813"/>
                  <a:ext cx="310341" cy="202363"/>
                </a:xfrm>
                <a:prstGeom prst="rect">
                  <a:avLst/>
                </a:prstGeom>
                <a:blipFill>
                  <a:blip r:embed="rId14"/>
                  <a:stretch>
                    <a:fillRect l="-7692" r="-3846" b="-1764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BBF67095-A861-F848-BB96-37BB7BD1AA49}"/>
                </a:ext>
              </a:extLst>
            </p:cNvPr>
            <p:cNvSpPr/>
            <p:nvPr/>
          </p:nvSpPr>
          <p:spPr>
            <a:xfrm>
              <a:off x="2347332" y="2133186"/>
              <a:ext cx="357334" cy="35733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2" name="Straight Arrow Connector 141">
              <a:extLst>
                <a:ext uri="{FF2B5EF4-FFF2-40B4-BE49-F238E27FC236}">
                  <a16:creationId xmlns:a16="http://schemas.microsoft.com/office/drawing/2014/main" id="{36A9B0B0-C41C-E140-8B4B-6B91BDA3AE4D}"/>
                </a:ext>
              </a:extLst>
            </p:cNvPr>
            <p:cNvCxnSpPr>
              <a:cxnSpLocks/>
              <a:stCxn id="111" idx="6"/>
              <a:endCxn id="140" idx="2"/>
            </p:cNvCxnSpPr>
            <p:nvPr/>
          </p:nvCxnSpPr>
          <p:spPr>
            <a:xfrm>
              <a:off x="1890559" y="2013864"/>
              <a:ext cx="456773" cy="297989"/>
            </a:xfrm>
            <a:prstGeom prst="straightConnector1">
              <a:avLst/>
            </a:prstGeom>
            <a:ln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Arrow Connector 142">
              <a:extLst>
                <a:ext uri="{FF2B5EF4-FFF2-40B4-BE49-F238E27FC236}">
                  <a16:creationId xmlns:a16="http://schemas.microsoft.com/office/drawing/2014/main" id="{E3147EF7-02F3-8347-A54F-1EA41041E0DF}"/>
                </a:ext>
              </a:extLst>
            </p:cNvPr>
            <p:cNvCxnSpPr>
              <a:cxnSpLocks/>
              <a:stCxn id="112" idx="6"/>
              <a:endCxn id="140" idx="2"/>
            </p:cNvCxnSpPr>
            <p:nvPr/>
          </p:nvCxnSpPr>
          <p:spPr>
            <a:xfrm flipV="1">
              <a:off x="1879449" y="2311853"/>
              <a:ext cx="467883" cy="292539"/>
            </a:xfrm>
            <a:prstGeom prst="straightConnector1">
              <a:avLst/>
            </a:prstGeom>
            <a:ln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Arrow Connector 143">
              <a:extLst>
                <a:ext uri="{FF2B5EF4-FFF2-40B4-BE49-F238E27FC236}">
                  <a16:creationId xmlns:a16="http://schemas.microsoft.com/office/drawing/2014/main" id="{B864DBA1-8D26-6341-B259-59EE9E3B76CE}"/>
                </a:ext>
              </a:extLst>
            </p:cNvPr>
            <p:cNvCxnSpPr>
              <a:cxnSpLocks/>
              <a:stCxn id="113" idx="6"/>
              <a:endCxn id="140" idx="2"/>
            </p:cNvCxnSpPr>
            <p:nvPr/>
          </p:nvCxnSpPr>
          <p:spPr>
            <a:xfrm flipV="1">
              <a:off x="1879449" y="2311853"/>
              <a:ext cx="467883" cy="883067"/>
            </a:xfrm>
            <a:prstGeom prst="straightConnector1">
              <a:avLst/>
            </a:prstGeom>
            <a:ln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Arrow Connector 144">
              <a:extLst>
                <a:ext uri="{FF2B5EF4-FFF2-40B4-BE49-F238E27FC236}">
                  <a16:creationId xmlns:a16="http://schemas.microsoft.com/office/drawing/2014/main" id="{580FFCD8-FBD2-B445-9056-713FFEFE2327}"/>
                </a:ext>
              </a:extLst>
            </p:cNvPr>
            <p:cNvCxnSpPr>
              <a:cxnSpLocks/>
              <a:stCxn id="110" idx="5"/>
              <a:endCxn id="140" idx="2"/>
            </p:cNvCxnSpPr>
            <p:nvPr/>
          </p:nvCxnSpPr>
          <p:spPr>
            <a:xfrm>
              <a:off x="1838229" y="1549673"/>
              <a:ext cx="509103" cy="762180"/>
            </a:xfrm>
            <a:prstGeom prst="straightConnector1">
              <a:avLst/>
            </a:prstGeom>
            <a:ln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Arrow Connector 145">
              <a:extLst>
                <a:ext uri="{FF2B5EF4-FFF2-40B4-BE49-F238E27FC236}">
                  <a16:creationId xmlns:a16="http://schemas.microsoft.com/office/drawing/2014/main" id="{3ED99274-2970-6849-AB54-0E94AE9528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05010" y="2306352"/>
              <a:ext cx="323940" cy="6592"/>
            </a:xfrm>
            <a:prstGeom prst="straightConnector1">
              <a:avLst/>
            </a:prstGeom>
            <a:ln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Arrow Connector 147">
              <a:extLst>
                <a:ext uri="{FF2B5EF4-FFF2-40B4-BE49-F238E27FC236}">
                  <a16:creationId xmlns:a16="http://schemas.microsoft.com/office/drawing/2014/main" id="{CF4C4D01-0972-5446-915A-A46A1B587273}"/>
                </a:ext>
              </a:extLst>
            </p:cNvPr>
            <p:cNvCxnSpPr/>
            <p:nvPr/>
          </p:nvCxnSpPr>
          <p:spPr>
            <a:xfrm flipH="1">
              <a:off x="2704666" y="1776176"/>
              <a:ext cx="324284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Arrow Connector 150">
              <a:extLst>
                <a:ext uri="{FF2B5EF4-FFF2-40B4-BE49-F238E27FC236}">
                  <a16:creationId xmlns:a16="http://schemas.microsoft.com/office/drawing/2014/main" id="{AB956915-4D92-6342-9F0D-B6834F1EFEB9}"/>
                </a:ext>
              </a:extLst>
            </p:cNvPr>
            <p:cNvCxnSpPr>
              <a:cxnSpLocks/>
              <a:stCxn id="110" idx="5"/>
              <a:endCxn id="132" idx="2"/>
            </p:cNvCxnSpPr>
            <p:nvPr/>
          </p:nvCxnSpPr>
          <p:spPr>
            <a:xfrm>
              <a:off x="1838229" y="1549673"/>
              <a:ext cx="509447" cy="1429291"/>
            </a:xfrm>
            <a:prstGeom prst="straightConnector1">
              <a:avLst/>
            </a:prstGeom>
            <a:ln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Arrow Connector 151">
              <a:extLst>
                <a:ext uri="{FF2B5EF4-FFF2-40B4-BE49-F238E27FC236}">
                  <a16:creationId xmlns:a16="http://schemas.microsoft.com/office/drawing/2014/main" id="{F161F01D-3ED1-2347-A80F-2E2A3A5F1F8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17133" y="1532469"/>
              <a:ext cx="371400" cy="9726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Arrow Connector 152">
              <a:extLst>
                <a:ext uri="{FF2B5EF4-FFF2-40B4-BE49-F238E27FC236}">
                  <a16:creationId xmlns:a16="http://schemas.microsoft.com/office/drawing/2014/main" id="{35A1281D-00FF-AE40-AA3F-0A813E75854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3469" y="1728480"/>
              <a:ext cx="324080" cy="216688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Arrow Connector 153">
              <a:extLst>
                <a:ext uri="{FF2B5EF4-FFF2-40B4-BE49-F238E27FC236}">
                  <a16:creationId xmlns:a16="http://schemas.microsoft.com/office/drawing/2014/main" id="{C391C5A4-9E93-654D-B674-CA81403C66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90383" y="1841650"/>
              <a:ext cx="337894" cy="646143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5" name="TextBox 154">
                  <a:extLst>
                    <a:ext uri="{FF2B5EF4-FFF2-40B4-BE49-F238E27FC236}">
                      <a16:creationId xmlns:a16="http://schemas.microsoft.com/office/drawing/2014/main" id="{F6FCACE3-DC72-D241-A298-A90C3B0DB0B9}"/>
                    </a:ext>
                  </a:extLst>
                </p:cNvPr>
                <p:cNvSpPr txBox="1"/>
                <p:nvPr/>
              </p:nvSpPr>
              <p:spPr>
                <a:xfrm>
                  <a:off x="2042443" y="1340863"/>
                  <a:ext cx="311239" cy="21198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11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11</m:t>
                            </m:r>
                          </m:sub>
                          <m:sup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[2]</m:t>
                            </m:r>
                          </m:sup>
                        </m:sSubSup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155" name="TextBox 154">
                  <a:extLst>
                    <a:ext uri="{FF2B5EF4-FFF2-40B4-BE49-F238E27FC236}">
                      <a16:creationId xmlns:a16="http://schemas.microsoft.com/office/drawing/2014/main" id="{F6FCACE3-DC72-D241-A298-A90C3B0DB0B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42443" y="1340863"/>
                  <a:ext cx="311239" cy="211981"/>
                </a:xfrm>
                <a:prstGeom prst="rect">
                  <a:avLst/>
                </a:prstGeom>
                <a:blipFill>
                  <a:blip r:embed="rId15"/>
                  <a:stretch>
                    <a:fillRect l="-8000" t="-5882" r="-8000" b="-1176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8" name="TextBox 157">
                  <a:extLst>
                    <a:ext uri="{FF2B5EF4-FFF2-40B4-BE49-F238E27FC236}">
                      <a16:creationId xmlns:a16="http://schemas.microsoft.com/office/drawing/2014/main" id="{A334233A-06BA-BB40-896C-792E48A94F57}"/>
                    </a:ext>
                  </a:extLst>
                </p:cNvPr>
                <p:cNvSpPr txBox="1"/>
                <p:nvPr/>
              </p:nvSpPr>
              <p:spPr>
                <a:xfrm>
                  <a:off x="1620760" y="1913291"/>
                  <a:ext cx="238079" cy="20255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105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  <m:t>[1]</m:t>
                            </m:r>
                          </m:sup>
                        </m:sSubSup>
                      </m:oMath>
                    </m:oMathPara>
                  </a14:m>
                  <a:endParaRPr lang="en-US" sz="1050" dirty="0"/>
                </a:p>
              </p:txBody>
            </p:sp>
          </mc:Choice>
          <mc:Fallback xmlns="">
            <p:sp>
              <p:nvSpPr>
                <p:cNvPr id="158" name="TextBox 157">
                  <a:extLst>
                    <a:ext uri="{FF2B5EF4-FFF2-40B4-BE49-F238E27FC236}">
                      <a16:creationId xmlns:a16="http://schemas.microsoft.com/office/drawing/2014/main" id="{A334233A-06BA-BB40-896C-792E48A94F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20760" y="1913291"/>
                  <a:ext cx="238079" cy="202556"/>
                </a:xfrm>
                <a:prstGeom prst="rect">
                  <a:avLst/>
                </a:prstGeom>
                <a:blipFill>
                  <a:blip r:embed="rId16"/>
                  <a:stretch>
                    <a:fillRect l="-5263" r="-10526" b="-1176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9" name="TextBox 158">
                  <a:extLst>
                    <a:ext uri="{FF2B5EF4-FFF2-40B4-BE49-F238E27FC236}">
                      <a16:creationId xmlns:a16="http://schemas.microsoft.com/office/drawing/2014/main" id="{A38CEA3A-3DA9-2C49-884A-DC2C6B811615}"/>
                    </a:ext>
                  </a:extLst>
                </p:cNvPr>
                <p:cNvSpPr txBox="1"/>
                <p:nvPr/>
              </p:nvSpPr>
              <p:spPr>
                <a:xfrm>
                  <a:off x="1592852" y="2504847"/>
                  <a:ext cx="238079" cy="20338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105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  <m:t>[1]</m:t>
                            </m:r>
                          </m:sup>
                        </m:sSubSup>
                      </m:oMath>
                    </m:oMathPara>
                  </a14:m>
                  <a:endParaRPr lang="en-US" sz="1050" dirty="0"/>
                </a:p>
              </p:txBody>
            </p:sp>
          </mc:Choice>
          <mc:Fallback xmlns="">
            <p:sp>
              <p:nvSpPr>
                <p:cNvPr id="159" name="TextBox 158">
                  <a:extLst>
                    <a:ext uri="{FF2B5EF4-FFF2-40B4-BE49-F238E27FC236}">
                      <a16:creationId xmlns:a16="http://schemas.microsoft.com/office/drawing/2014/main" id="{A38CEA3A-3DA9-2C49-884A-DC2C6B81161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92852" y="2504847"/>
                  <a:ext cx="238079" cy="203389"/>
                </a:xfrm>
                <a:prstGeom prst="rect">
                  <a:avLst/>
                </a:prstGeom>
                <a:blipFill>
                  <a:blip r:embed="rId17"/>
                  <a:stretch>
                    <a:fillRect l="-5000" r="-5000" b="-1764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0" name="TextBox 159">
                  <a:extLst>
                    <a:ext uri="{FF2B5EF4-FFF2-40B4-BE49-F238E27FC236}">
                      <a16:creationId xmlns:a16="http://schemas.microsoft.com/office/drawing/2014/main" id="{7EDF13C7-5E7C-0D40-B0F5-3FCA0472A112}"/>
                    </a:ext>
                  </a:extLst>
                </p:cNvPr>
                <p:cNvSpPr txBox="1"/>
                <p:nvPr/>
              </p:nvSpPr>
              <p:spPr>
                <a:xfrm>
                  <a:off x="1592852" y="3101078"/>
                  <a:ext cx="238079" cy="20223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105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  <m:sup>
                            <m: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  <m:t>[1]</m:t>
                            </m:r>
                          </m:sup>
                        </m:sSubSup>
                      </m:oMath>
                    </m:oMathPara>
                  </a14:m>
                  <a:endParaRPr lang="en-US" sz="1050" dirty="0"/>
                </a:p>
              </p:txBody>
            </p:sp>
          </mc:Choice>
          <mc:Fallback xmlns="">
            <p:sp>
              <p:nvSpPr>
                <p:cNvPr id="160" name="TextBox 159">
                  <a:extLst>
                    <a:ext uri="{FF2B5EF4-FFF2-40B4-BE49-F238E27FC236}">
                      <a16:creationId xmlns:a16="http://schemas.microsoft.com/office/drawing/2014/main" id="{7EDF13C7-5E7C-0D40-B0F5-3FCA0472A1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92852" y="3101078"/>
                  <a:ext cx="238079" cy="202235"/>
                </a:xfrm>
                <a:prstGeom prst="rect">
                  <a:avLst/>
                </a:prstGeom>
                <a:blipFill>
                  <a:blip r:embed="rId18"/>
                  <a:stretch>
                    <a:fillRect l="-5000" r="-5000" b="-1764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8" name="Straight Arrow Connector 127">
              <a:extLst>
                <a:ext uri="{FF2B5EF4-FFF2-40B4-BE49-F238E27FC236}">
                  <a16:creationId xmlns:a16="http://schemas.microsoft.com/office/drawing/2014/main" id="{2E755D7E-2B46-2A47-8568-41D997276173}"/>
                </a:ext>
              </a:extLst>
            </p:cNvPr>
            <p:cNvCxnSpPr>
              <a:cxnSpLocks/>
              <a:stCxn id="111" idx="6"/>
              <a:endCxn id="114" idx="2"/>
            </p:cNvCxnSpPr>
            <p:nvPr/>
          </p:nvCxnSpPr>
          <p:spPr>
            <a:xfrm flipV="1">
              <a:off x="1890559" y="1694971"/>
              <a:ext cx="457117" cy="31889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Arrow Connector 128">
              <a:extLst>
                <a:ext uri="{FF2B5EF4-FFF2-40B4-BE49-F238E27FC236}">
                  <a16:creationId xmlns:a16="http://schemas.microsoft.com/office/drawing/2014/main" id="{5C33E9D2-8017-C141-AB41-D2737961B996}"/>
                </a:ext>
              </a:extLst>
            </p:cNvPr>
            <p:cNvCxnSpPr>
              <a:cxnSpLocks/>
              <a:stCxn id="112" idx="6"/>
              <a:endCxn id="114" idx="2"/>
            </p:cNvCxnSpPr>
            <p:nvPr/>
          </p:nvCxnSpPr>
          <p:spPr>
            <a:xfrm flipV="1">
              <a:off x="1879449" y="1694971"/>
              <a:ext cx="468227" cy="90942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Arrow Connector 129">
              <a:extLst>
                <a:ext uri="{FF2B5EF4-FFF2-40B4-BE49-F238E27FC236}">
                  <a16:creationId xmlns:a16="http://schemas.microsoft.com/office/drawing/2014/main" id="{6F7E3B2C-DEFB-594B-B391-152CA69527B7}"/>
                </a:ext>
              </a:extLst>
            </p:cNvPr>
            <p:cNvCxnSpPr>
              <a:cxnSpLocks/>
              <a:stCxn id="113" idx="6"/>
              <a:endCxn id="114" idx="2"/>
            </p:cNvCxnSpPr>
            <p:nvPr/>
          </p:nvCxnSpPr>
          <p:spPr>
            <a:xfrm flipV="1">
              <a:off x="1879449" y="1694971"/>
              <a:ext cx="468227" cy="149994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Arrow Connector 163">
              <a:extLst>
                <a:ext uri="{FF2B5EF4-FFF2-40B4-BE49-F238E27FC236}">
                  <a16:creationId xmlns:a16="http://schemas.microsoft.com/office/drawing/2014/main" id="{1FDF1A92-69A9-C24A-B30D-2C15D4F7112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79105" y="1927416"/>
              <a:ext cx="356470" cy="1124754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9" name="TextBox 168">
                  <a:extLst>
                    <a:ext uri="{FF2B5EF4-FFF2-40B4-BE49-F238E27FC236}">
                      <a16:creationId xmlns:a16="http://schemas.microsoft.com/office/drawing/2014/main" id="{3B22E54E-FF75-684F-9097-A0A39815C387}"/>
                    </a:ext>
                  </a:extLst>
                </p:cNvPr>
                <p:cNvSpPr txBox="1"/>
                <p:nvPr/>
              </p:nvSpPr>
              <p:spPr>
                <a:xfrm>
                  <a:off x="1860208" y="1645841"/>
                  <a:ext cx="311239" cy="21198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11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12</m:t>
                            </m:r>
                          </m:sub>
                          <m:sup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[2]</m:t>
                            </m:r>
                          </m:sup>
                        </m:sSubSup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169" name="TextBox 168">
                  <a:extLst>
                    <a:ext uri="{FF2B5EF4-FFF2-40B4-BE49-F238E27FC236}">
                      <a16:creationId xmlns:a16="http://schemas.microsoft.com/office/drawing/2014/main" id="{3B22E54E-FF75-684F-9097-A0A39815C38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60208" y="1645841"/>
                  <a:ext cx="311239" cy="211981"/>
                </a:xfrm>
                <a:prstGeom prst="rect">
                  <a:avLst/>
                </a:prstGeom>
                <a:blipFill>
                  <a:blip r:embed="rId19"/>
                  <a:stretch>
                    <a:fillRect l="-3846" t="-5882" r="-7692" b="-1176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0" name="TextBox 169">
                  <a:extLst>
                    <a:ext uri="{FF2B5EF4-FFF2-40B4-BE49-F238E27FC236}">
                      <a16:creationId xmlns:a16="http://schemas.microsoft.com/office/drawing/2014/main" id="{B457759D-A7C4-5A4C-AAA1-D8C598818FA5}"/>
                    </a:ext>
                  </a:extLst>
                </p:cNvPr>
                <p:cNvSpPr txBox="1"/>
                <p:nvPr/>
              </p:nvSpPr>
              <p:spPr>
                <a:xfrm>
                  <a:off x="1806436" y="2066316"/>
                  <a:ext cx="311239" cy="21198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11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13</m:t>
                            </m:r>
                          </m:sub>
                          <m:sup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[2]</m:t>
                            </m:r>
                          </m:sup>
                        </m:sSubSup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170" name="TextBox 169">
                  <a:extLst>
                    <a:ext uri="{FF2B5EF4-FFF2-40B4-BE49-F238E27FC236}">
                      <a16:creationId xmlns:a16="http://schemas.microsoft.com/office/drawing/2014/main" id="{B457759D-A7C4-5A4C-AAA1-D8C598818FA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06436" y="2066316"/>
                  <a:ext cx="311239" cy="211981"/>
                </a:xfrm>
                <a:prstGeom prst="rect">
                  <a:avLst/>
                </a:prstGeom>
                <a:blipFill>
                  <a:blip r:embed="rId20"/>
                  <a:stretch>
                    <a:fillRect l="-7692" t="-5882" r="-3846" b="-1176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1" name="TextBox 170">
                  <a:extLst>
                    <a:ext uri="{FF2B5EF4-FFF2-40B4-BE49-F238E27FC236}">
                      <a16:creationId xmlns:a16="http://schemas.microsoft.com/office/drawing/2014/main" id="{7D2106E6-8018-024C-AF57-487F1CD0C963}"/>
                    </a:ext>
                  </a:extLst>
                </p:cNvPr>
                <p:cNvSpPr txBox="1"/>
                <p:nvPr/>
              </p:nvSpPr>
              <p:spPr>
                <a:xfrm>
                  <a:off x="1991425" y="2588316"/>
                  <a:ext cx="311239" cy="21198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11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14</m:t>
                            </m:r>
                          </m:sub>
                          <m:sup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[2]</m:t>
                            </m:r>
                          </m:sup>
                        </m:sSubSup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171" name="TextBox 170">
                  <a:extLst>
                    <a:ext uri="{FF2B5EF4-FFF2-40B4-BE49-F238E27FC236}">
                      <a16:creationId xmlns:a16="http://schemas.microsoft.com/office/drawing/2014/main" id="{7D2106E6-8018-024C-AF57-487F1CD0C96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91425" y="2588316"/>
                  <a:ext cx="311239" cy="211981"/>
                </a:xfrm>
                <a:prstGeom prst="rect">
                  <a:avLst/>
                </a:prstGeom>
                <a:blipFill>
                  <a:blip r:embed="rId21"/>
                  <a:stretch>
                    <a:fillRect l="-8000" t="-12500" r="-8000" b="-1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2" name="Rectangle 171">
                <a:extLst>
                  <a:ext uri="{FF2B5EF4-FFF2-40B4-BE49-F238E27FC236}">
                    <a16:creationId xmlns:a16="http://schemas.microsoft.com/office/drawing/2014/main" id="{27B7D1CA-06CB-5C4A-B4B3-2263804E387B}"/>
                  </a:ext>
                </a:extLst>
              </p:cNvPr>
              <p:cNvSpPr/>
              <p:nvPr/>
            </p:nvSpPr>
            <p:spPr>
              <a:xfrm>
                <a:off x="3576262" y="1411492"/>
                <a:ext cx="3919086" cy="37196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bSup>
                      <m:r>
                        <a:rPr lang="en-US" sz="140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[2]</m:t>
                          </m:r>
                        </m:sup>
                      </m:sSubSup>
                      <m:sSubSup>
                        <m:sSub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bSup>
                      <m:r>
                        <a:rPr lang="en-US" sz="1400" i="1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[2]</m:t>
                          </m:r>
                        </m:sup>
                      </m:sSubSup>
                      <m:sSubSup>
                        <m:sSub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bSup>
                      <m:r>
                        <a:rPr lang="en-US" sz="1400" b="0" i="0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[2]</m:t>
                          </m:r>
                        </m:sup>
                      </m:sSubSup>
                      <m:sSubSup>
                        <m:sSub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bSup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[2]</m:t>
                          </m:r>
                        </m:sup>
                      </m:sSubSup>
                      <m:sSubSup>
                        <m:sSub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b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72" name="Rectangle 171">
                <a:extLst>
                  <a:ext uri="{FF2B5EF4-FFF2-40B4-BE49-F238E27FC236}">
                    <a16:creationId xmlns:a16="http://schemas.microsoft.com/office/drawing/2014/main" id="{27B7D1CA-06CB-5C4A-B4B3-2263804E38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6262" y="1411492"/>
                <a:ext cx="3919086" cy="371961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4" name="TextBox 173">
                <a:extLst>
                  <a:ext uri="{FF2B5EF4-FFF2-40B4-BE49-F238E27FC236}">
                    <a16:creationId xmlns:a16="http://schemas.microsoft.com/office/drawing/2014/main" id="{01E9A999-ED52-914A-822B-8B4D60167DE1}"/>
                  </a:ext>
                </a:extLst>
              </p:cNvPr>
              <p:cNvSpPr txBox="1"/>
              <p:nvPr/>
            </p:nvSpPr>
            <p:spPr>
              <a:xfrm>
                <a:off x="3662639" y="1930561"/>
                <a:ext cx="4079643" cy="6847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sSubSup>
                                  <m:sSubSupPr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  <m:sup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[2]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/>
                            </m:mr>
                            <m:mr>
                              <m:e/>
                            </m:mr>
                          </m:m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sSubSup>
                                  <m:sSubSupPr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  <m:sup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[2]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/>
                            </m:mr>
                            <m:mr>
                              <m:e/>
                            </m:mr>
                          </m:m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sSubSup>
                                  <m:sSubSupPr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sub>
                                  <m:sup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[2]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/>
                            </m:mr>
                            <m:mr>
                              <m:e/>
                            </m:mr>
                          </m:m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sSubSup>
                                  <m:sSubSupPr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14</m:t>
                                    </m:r>
                                  </m:sub>
                                  <m:sup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[2]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/>
                            </m:mr>
                            <m:mr>
                              <m:e/>
                            </m:mr>
                          </m:m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𝑑𝑧</m:t>
                                    </m:r>
                                  </m:e>
                                  <m:sub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[2]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/>
                            </m:mr>
                            <m:mr>
                              <m:e/>
                            </m:mr>
                          </m:m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[</m:t>
                      </m:r>
                      <m:sSubSup>
                        <m:sSub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bSup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74" name="TextBox 173">
                <a:extLst>
                  <a:ext uri="{FF2B5EF4-FFF2-40B4-BE49-F238E27FC236}">
                    <a16:creationId xmlns:a16="http://schemas.microsoft.com/office/drawing/2014/main" id="{01E9A999-ED52-914A-822B-8B4D60167D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2639" y="1930561"/>
                <a:ext cx="4079643" cy="684739"/>
              </a:xfrm>
              <a:prstGeom prst="rect">
                <a:avLst/>
              </a:prstGeom>
              <a:blipFill>
                <a:blip r:embed="rId23"/>
                <a:stretch>
                  <a:fillRect r="-6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5" name="Right Arrow 174">
            <a:extLst>
              <a:ext uri="{FF2B5EF4-FFF2-40B4-BE49-F238E27FC236}">
                <a16:creationId xmlns:a16="http://schemas.microsoft.com/office/drawing/2014/main" id="{91F413EB-E8A5-C743-A847-6E4A487FBDFE}"/>
              </a:ext>
            </a:extLst>
          </p:cNvPr>
          <p:cNvSpPr/>
          <p:nvPr/>
        </p:nvSpPr>
        <p:spPr>
          <a:xfrm>
            <a:off x="4399429" y="3059189"/>
            <a:ext cx="266086" cy="177576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6" name="TextBox 175">
                <a:extLst>
                  <a:ext uri="{FF2B5EF4-FFF2-40B4-BE49-F238E27FC236}">
                    <a16:creationId xmlns:a16="http://schemas.microsoft.com/office/drawing/2014/main" id="{7FE25512-433E-C34B-B982-6A1613B7EA82}"/>
                  </a:ext>
                </a:extLst>
              </p:cNvPr>
              <p:cNvSpPr txBox="1"/>
              <p:nvPr/>
            </p:nvSpPr>
            <p:spPr>
              <a:xfrm>
                <a:off x="4920035" y="2997547"/>
                <a:ext cx="1898277" cy="2959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𝑑𝑊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[2]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𝑑𝑧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[2]</m:t>
                          </m:r>
                        </m:sup>
                      </m:sSup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6" name="TextBox 175">
                <a:extLst>
                  <a:ext uri="{FF2B5EF4-FFF2-40B4-BE49-F238E27FC236}">
                    <a16:creationId xmlns:a16="http://schemas.microsoft.com/office/drawing/2014/main" id="{7FE25512-433E-C34B-B982-6A1613B7EA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0035" y="2997547"/>
                <a:ext cx="1898277" cy="295978"/>
              </a:xfrm>
              <a:prstGeom prst="rect">
                <a:avLst/>
              </a:prstGeom>
              <a:blipFill>
                <a:blip r:embed="rId24"/>
                <a:stretch>
                  <a:fillRect l="-1987" t="-8333" b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9" name="TextBox 178">
                <a:extLst>
                  <a:ext uri="{FF2B5EF4-FFF2-40B4-BE49-F238E27FC236}">
                    <a16:creationId xmlns:a16="http://schemas.microsoft.com/office/drawing/2014/main" id="{12C21D02-78CC-2E4A-9C78-DE05EC3FF32E}"/>
                  </a:ext>
                </a:extLst>
              </p:cNvPr>
              <p:cNvSpPr txBox="1"/>
              <p:nvPr/>
            </p:nvSpPr>
            <p:spPr>
              <a:xfrm>
                <a:off x="5003901" y="475846"/>
                <a:ext cx="2296785" cy="44127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12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  <m:sup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bSup>
                  </m:oMath>
                </a14:m>
                <a:r>
                  <a:rPr lang="en-US" sz="1200" dirty="0"/>
                  <a:t> connects the 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sz="1200" dirty="0" err="1"/>
                  <a:t>th</a:t>
                </a:r>
                <a:r>
                  <a:rPr lang="en-US" sz="1200" dirty="0"/>
                  <a:t> unit in layer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US" sz="1200" dirty="0"/>
                  <a:t> to the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1200" dirty="0" err="1"/>
                  <a:t>th</a:t>
                </a:r>
                <a:r>
                  <a:rPr lang="en-US" sz="1200" dirty="0"/>
                  <a:t> unit in layer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US" sz="1200" dirty="0"/>
              </a:p>
            </p:txBody>
          </p:sp>
        </mc:Choice>
        <mc:Fallback xmlns="">
          <p:sp>
            <p:nvSpPr>
              <p:cNvPr id="179" name="TextBox 178">
                <a:extLst>
                  <a:ext uri="{FF2B5EF4-FFF2-40B4-BE49-F238E27FC236}">
                    <a16:creationId xmlns:a16="http://schemas.microsoft.com/office/drawing/2014/main" id="{12C21D02-78CC-2E4A-9C78-DE05EC3FF3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3901" y="475846"/>
                <a:ext cx="2296785" cy="441275"/>
              </a:xfrm>
              <a:prstGeom prst="rect">
                <a:avLst/>
              </a:prstGeom>
              <a:blipFill>
                <a:blip r:embed="rId25"/>
                <a:stretch>
                  <a:fillRect l="-3846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36182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" grpId="0"/>
      <p:bldP spid="105" grpId="0"/>
      <p:bldP spid="106" grpId="0" animBg="1"/>
      <p:bldP spid="107" grpId="0"/>
      <p:bldP spid="172" grpId="0"/>
      <p:bldP spid="174" grpId="0"/>
      <p:bldP spid="175" grpId="0" animBg="1"/>
      <p:bldP spid="17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05895F-62F6-F241-A1C8-EBD874B688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941160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Recap: Forward and backward (single input)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3D52A5-EE7E-0647-9947-6977E9B85F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96F0D-8A8D-E54C-AD8F-4811A474B775}" type="datetime1">
              <a:rPr lang="en-US" smtClean="0"/>
              <a:t>9/26/18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9BFB46-A257-9E4B-A010-6C99718AEC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Learning, SDSU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AB3EF7-1A45-4042-A1BB-94CF19D545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264B7-8E8E-C346-A13A-10BC2FB604AF}" type="slidenum">
              <a:rPr lang="en-US" smtClean="0"/>
              <a:t>15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9ABE272-8752-EB4D-9AA7-66A6F179E4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3421" y="98463"/>
            <a:ext cx="910525" cy="632918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B720AA63-AA52-1448-A201-64420F8EFC19}"/>
              </a:ext>
            </a:extLst>
          </p:cNvPr>
          <p:cNvGrpSpPr/>
          <p:nvPr/>
        </p:nvGrpSpPr>
        <p:grpSpPr>
          <a:xfrm>
            <a:off x="2961852" y="2255572"/>
            <a:ext cx="2953784" cy="2128918"/>
            <a:chOff x="3963467" y="1194538"/>
            <a:chExt cx="2953784" cy="212891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D0D71E63-D602-DC4D-ABE1-195074C4D9A2}"/>
                    </a:ext>
                  </a:extLst>
                </p:cNvPr>
                <p:cNvSpPr/>
                <p:nvPr/>
              </p:nvSpPr>
              <p:spPr>
                <a:xfrm>
                  <a:off x="3969275" y="1464063"/>
                  <a:ext cx="460767" cy="369332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89397493-81FD-4546-B175-48994AF511E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69275" y="1464063"/>
                  <a:ext cx="460767" cy="369332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EB7E3932-447C-5D49-A01E-59B1948397E6}"/>
                    </a:ext>
                  </a:extLst>
                </p:cNvPr>
                <p:cNvSpPr/>
                <p:nvPr/>
              </p:nvSpPr>
              <p:spPr>
                <a:xfrm>
                  <a:off x="3963467" y="2050146"/>
                  <a:ext cx="466090" cy="369332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0B661317-1AAE-5341-BFA8-42A95ECB3FB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63467" y="2050146"/>
                  <a:ext cx="466090" cy="369332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27CFB1AC-1BFD-144C-B95A-F467CC91852C}"/>
                    </a:ext>
                  </a:extLst>
                </p:cNvPr>
                <p:cNvSpPr/>
                <p:nvPr/>
              </p:nvSpPr>
              <p:spPr>
                <a:xfrm>
                  <a:off x="3963467" y="2631951"/>
                  <a:ext cx="466090" cy="369332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57959D84-59A5-D74F-BDCE-0636E5D7C88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63467" y="2631951"/>
                  <a:ext cx="466090" cy="369332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6962568-2D09-224D-9651-342EF9571773}"/>
                </a:ext>
              </a:extLst>
            </p:cNvPr>
            <p:cNvSpPr/>
            <p:nvPr/>
          </p:nvSpPr>
          <p:spPr>
            <a:xfrm>
              <a:off x="4983083" y="1194538"/>
              <a:ext cx="357334" cy="35733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89C019EA-DD25-A84C-897F-B492B9F80258}"/>
                </a:ext>
              </a:extLst>
            </p:cNvPr>
            <p:cNvSpPr/>
            <p:nvPr/>
          </p:nvSpPr>
          <p:spPr>
            <a:xfrm>
              <a:off x="4983083" y="1785066"/>
              <a:ext cx="357334" cy="35733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35E38612-5F57-AF40-9AE5-4798C209FD8D}"/>
                </a:ext>
              </a:extLst>
            </p:cNvPr>
            <p:cNvSpPr/>
            <p:nvPr/>
          </p:nvSpPr>
          <p:spPr>
            <a:xfrm>
              <a:off x="4971973" y="2375594"/>
              <a:ext cx="357334" cy="35733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AD1C8830-64F5-094D-A3BF-21F1402B9BC3}"/>
                </a:ext>
              </a:extLst>
            </p:cNvPr>
            <p:cNvSpPr/>
            <p:nvPr/>
          </p:nvSpPr>
          <p:spPr>
            <a:xfrm>
              <a:off x="4971973" y="2966122"/>
              <a:ext cx="357334" cy="35733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2D34BA9A-C348-514B-B8FF-B223AB815B17}"/>
                </a:ext>
              </a:extLst>
            </p:cNvPr>
            <p:cNvSpPr/>
            <p:nvPr/>
          </p:nvSpPr>
          <p:spPr>
            <a:xfrm>
              <a:off x="5757716" y="2056924"/>
              <a:ext cx="357334" cy="35733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2C940149-B5EC-1D41-A8AE-CE40AC38385B}"/>
                    </a:ext>
                  </a:extLst>
                </p:cNvPr>
                <p:cNvSpPr txBox="1"/>
                <p:nvPr/>
              </p:nvSpPr>
              <p:spPr>
                <a:xfrm>
                  <a:off x="6730533" y="2098595"/>
                  <a:ext cx="186718" cy="27699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2C940149-B5EC-1D41-A8AE-CE40AC38385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30533" y="2098595"/>
                  <a:ext cx="186718" cy="276999"/>
                </a:xfrm>
                <a:prstGeom prst="rect">
                  <a:avLst/>
                </a:prstGeom>
                <a:blipFill>
                  <a:blip r:embed="rId18"/>
                  <a:stretch>
                    <a:fillRect l="-25000" t="-13043" r="-18750" b="-21739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1B57775B-8CD5-7241-8620-6927B445FED9}"/>
                </a:ext>
              </a:extLst>
            </p:cNvPr>
            <p:cNvCxnSpPr>
              <a:stCxn id="9" idx="3"/>
              <a:endCxn id="12" idx="2"/>
            </p:cNvCxnSpPr>
            <p:nvPr/>
          </p:nvCxnSpPr>
          <p:spPr>
            <a:xfrm flipV="1">
              <a:off x="4430042" y="1373205"/>
              <a:ext cx="553041" cy="27552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30DF2ECE-B863-2A4E-8F3F-C587E1DB87C6}"/>
                </a:ext>
              </a:extLst>
            </p:cNvPr>
            <p:cNvCxnSpPr>
              <a:cxnSpLocks/>
              <a:stCxn id="10" idx="3"/>
              <a:endCxn id="12" idx="2"/>
            </p:cNvCxnSpPr>
            <p:nvPr/>
          </p:nvCxnSpPr>
          <p:spPr>
            <a:xfrm flipV="1">
              <a:off x="4429557" y="1373205"/>
              <a:ext cx="553526" cy="86160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CD72310F-C877-6040-B552-0285284C7B80}"/>
                </a:ext>
              </a:extLst>
            </p:cNvPr>
            <p:cNvCxnSpPr>
              <a:cxnSpLocks/>
              <a:stCxn id="11" idx="3"/>
              <a:endCxn id="12" idx="2"/>
            </p:cNvCxnSpPr>
            <p:nvPr/>
          </p:nvCxnSpPr>
          <p:spPr>
            <a:xfrm flipV="1">
              <a:off x="4429557" y="1373205"/>
              <a:ext cx="553526" cy="144341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0F64FA83-5092-D545-866A-0590766076E9}"/>
                </a:ext>
              </a:extLst>
            </p:cNvPr>
            <p:cNvCxnSpPr>
              <a:cxnSpLocks/>
              <a:stCxn id="9" idx="3"/>
              <a:endCxn id="13" idx="2"/>
            </p:cNvCxnSpPr>
            <p:nvPr/>
          </p:nvCxnSpPr>
          <p:spPr>
            <a:xfrm>
              <a:off x="4430042" y="1648729"/>
              <a:ext cx="553041" cy="31500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4FF94BB8-F79A-1244-B89B-D639C9ED5AE8}"/>
                </a:ext>
              </a:extLst>
            </p:cNvPr>
            <p:cNvCxnSpPr>
              <a:cxnSpLocks/>
              <a:stCxn id="9" idx="3"/>
              <a:endCxn id="14" idx="2"/>
            </p:cNvCxnSpPr>
            <p:nvPr/>
          </p:nvCxnSpPr>
          <p:spPr>
            <a:xfrm>
              <a:off x="4430042" y="1648729"/>
              <a:ext cx="541931" cy="90553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CF5C2CE5-D991-C240-BDB4-8A8D3EDC9957}"/>
                </a:ext>
              </a:extLst>
            </p:cNvPr>
            <p:cNvCxnSpPr>
              <a:cxnSpLocks/>
              <a:stCxn id="9" idx="3"/>
              <a:endCxn id="15" idx="2"/>
            </p:cNvCxnSpPr>
            <p:nvPr/>
          </p:nvCxnSpPr>
          <p:spPr>
            <a:xfrm>
              <a:off x="4430042" y="1648729"/>
              <a:ext cx="541931" cy="149606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AF2512FB-1335-E74C-BDE5-5EEA17832C0B}"/>
                </a:ext>
              </a:extLst>
            </p:cNvPr>
            <p:cNvCxnSpPr>
              <a:cxnSpLocks/>
              <a:stCxn id="10" idx="3"/>
              <a:endCxn id="13" idx="2"/>
            </p:cNvCxnSpPr>
            <p:nvPr/>
          </p:nvCxnSpPr>
          <p:spPr>
            <a:xfrm flipV="1">
              <a:off x="4429557" y="1963733"/>
              <a:ext cx="553526" cy="27107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6B188EE5-8D39-164E-B981-64F7126C70E9}"/>
                </a:ext>
              </a:extLst>
            </p:cNvPr>
            <p:cNvCxnSpPr>
              <a:cxnSpLocks/>
              <a:stCxn id="10" idx="3"/>
              <a:endCxn id="15" idx="2"/>
            </p:cNvCxnSpPr>
            <p:nvPr/>
          </p:nvCxnSpPr>
          <p:spPr>
            <a:xfrm>
              <a:off x="4429557" y="2234812"/>
              <a:ext cx="542416" cy="9099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E4BB0D0F-DC99-C64E-AA36-3962D2BE2E4A}"/>
                </a:ext>
              </a:extLst>
            </p:cNvPr>
            <p:cNvCxnSpPr>
              <a:cxnSpLocks/>
              <a:stCxn id="10" idx="3"/>
              <a:endCxn id="14" idx="2"/>
            </p:cNvCxnSpPr>
            <p:nvPr/>
          </p:nvCxnSpPr>
          <p:spPr>
            <a:xfrm>
              <a:off x="4429557" y="2234812"/>
              <a:ext cx="542416" cy="31944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0BA91FB3-AE10-DC4B-9F0B-1DB984FA76A1}"/>
                </a:ext>
              </a:extLst>
            </p:cNvPr>
            <p:cNvCxnSpPr>
              <a:cxnSpLocks/>
              <a:stCxn id="11" idx="3"/>
              <a:endCxn id="15" idx="2"/>
            </p:cNvCxnSpPr>
            <p:nvPr/>
          </p:nvCxnSpPr>
          <p:spPr>
            <a:xfrm>
              <a:off x="4429557" y="2816617"/>
              <a:ext cx="542416" cy="32817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887DC2BC-34FC-0542-A0E2-074DDCEB2A14}"/>
                </a:ext>
              </a:extLst>
            </p:cNvPr>
            <p:cNvCxnSpPr>
              <a:cxnSpLocks/>
              <a:stCxn id="11" idx="3"/>
              <a:endCxn id="14" idx="2"/>
            </p:cNvCxnSpPr>
            <p:nvPr/>
          </p:nvCxnSpPr>
          <p:spPr>
            <a:xfrm flipV="1">
              <a:off x="4429557" y="2554261"/>
              <a:ext cx="542416" cy="2623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EC141CD8-B8E5-204C-BCD5-D475CB72FAF0}"/>
                </a:ext>
              </a:extLst>
            </p:cNvPr>
            <p:cNvCxnSpPr>
              <a:cxnSpLocks/>
              <a:endCxn id="13" idx="2"/>
            </p:cNvCxnSpPr>
            <p:nvPr/>
          </p:nvCxnSpPr>
          <p:spPr>
            <a:xfrm flipV="1">
              <a:off x="4429557" y="1963733"/>
              <a:ext cx="553526" cy="8428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70718432-3F35-7547-96F0-4019B4A9CB30}"/>
                </a:ext>
              </a:extLst>
            </p:cNvPr>
            <p:cNvCxnSpPr>
              <a:cxnSpLocks/>
              <a:stCxn id="12" idx="5"/>
              <a:endCxn id="16" idx="2"/>
            </p:cNvCxnSpPr>
            <p:nvPr/>
          </p:nvCxnSpPr>
          <p:spPr>
            <a:xfrm>
              <a:off x="5288087" y="1499542"/>
              <a:ext cx="469629" cy="73604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63935DD3-A656-8F48-B2B6-965C97EB1441}"/>
                </a:ext>
              </a:extLst>
            </p:cNvPr>
            <p:cNvCxnSpPr>
              <a:cxnSpLocks/>
              <a:stCxn id="13" idx="6"/>
              <a:endCxn id="16" idx="2"/>
            </p:cNvCxnSpPr>
            <p:nvPr/>
          </p:nvCxnSpPr>
          <p:spPr>
            <a:xfrm>
              <a:off x="5340417" y="1963733"/>
              <a:ext cx="417299" cy="27185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312A22AE-240A-1543-8B4F-D178E6CD133B}"/>
                </a:ext>
              </a:extLst>
            </p:cNvPr>
            <p:cNvCxnSpPr>
              <a:cxnSpLocks/>
              <a:stCxn id="14" idx="6"/>
              <a:endCxn id="16" idx="2"/>
            </p:cNvCxnSpPr>
            <p:nvPr/>
          </p:nvCxnSpPr>
          <p:spPr>
            <a:xfrm flipV="1">
              <a:off x="5329307" y="2235591"/>
              <a:ext cx="428409" cy="31867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A7FA1254-8A9C-FD45-879E-D25EADD75BFB}"/>
                </a:ext>
              </a:extLst>
            </p:cNvPr>
            <p:cNvCxnSpPr>
              <a:cxnSpLocks/>
              <a:stCxn id="15" idx="6"/>
              <a:endCxn id="16" idx="2"/>
            </p:cNvCxnSpPr>
            <p:nvPr/>
          </p:nvCxnSpPr>
          <p:spPr>
            <a:xfrm flipV="1">
              <a:off x="5329307" y="2235591"/>
              <a:ext cx="428409" cy="90919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242A8B1E-BCC7-2B42-9E45-8E20A9AD8AA7}"/>
                </a:ext>
              </a:extLst>
            </p:cNvPr>
            <p:cNvCxnSpPr>
              <a:cxnSpLocks/>
              <a:stCxn id="16" idx="6"/>
              <a:endCxn id="17" idx="1"/>
            </p:cNvCxnSpPr>
            <p:nvPr/>
          </p:nvCxnSpPr>
          <p:spPr>
            <a:xfrm>
              <a:off x="6115050" y="2235591"/>
              <a:ext cx="615483" cy="150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4EC6172-3398-7846-A483-E1A03E8A2297}"/>
              </a:ext>
            </a:extLst>
          </p:cNvPr>
          <p:cNvCxnSpPr/>
          <p:nvPr/>
        </p:nvCxnSpPr>
        <p:spPr>
          <a:xfrm flipV="1">
            <a:off x="3427942" y="2255572"/>
            <a:ext cx="542416" cy="269525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83F3226-310C-DD49-AFB7-BAEED57B25D5}"/>
                  </a:ext>
                </a:extLst>
              </p:cNvPr>
              <p:cNvSpPr txBox="1"/>
              <p:nvPr/>
            </p:nvSpPr>
            <p:spPr>
              <a:xfrm>
                <a:off x="3911829" y="1558577"/>
                <a:ext cx="1712264" cy="2568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p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83F3226-310C-DD49-AFB7-BAEED57B25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1829" y="1558577"/>
                <a:ext cx="1712264" cy="256802"/>
              </a:xfrm>
              <a:prstGeom prst="rect">
                <a:avLst/>
              </a:prstGeom>
              <a:blipFill>
                <a:blip r:embed="rId19"/>
                <a:stretch>
                  <a:fillRect l="-735" t="-4762" r="-735" b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2256EDCA-4CA6-CE4A-A0F2-AB12BF2FA27E}"/>
                  </a:ext>
                </a:extLst>
              </p:cNvPr>
              <p:cNvSpPr/>
              <p:nvPr/>
            </p:nvSpPr>
            <p:spPr>
              <a:xfrm>
                <a:off x="3799686" y="1818716"/>
                <a:ext cx="1427570" cy="34913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p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2256EDCA-4CA6-CE4A-A0F2-AB12BF2FA2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9686" y="1818716"/>
                <a:ext cx="1427570" cy="349135"/>
              </a:xfrm>
              <a:prstGeom prst="rect">
                <a:avLst/>
              </a:prstGeom>
              <a:blipFill>
                <a:blip r:embed="rId20"/>
                <a:stretch>
                  <a:fillRect b="-103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51427D2E-FBA8-544C-AF68-F3CE6FB623B5}"/>
              </a:ext>
            </a:extLst>
          </p:cNvPr>
          <p:cNvCxnSpPr>
            <a:cxnSpLocks/>
          </p:cNvCxnSpPr>
          <p:nvPr/>
        </p:nvCxnSpPr>
        <p:spPr>
          <a:xfrm>
            <a:off x="4378957" y="2346457"/>
            <a:ext cx="461203" cy="732865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E86F725-8AF7-4C48-BFA8-F518324DBCB6}"/>
                  </a:ext>
                </a:extLst>
              </p:cNvPr>
              <p:cNvSpPr txBox="1"/>
              <p:nvPr/>
            </p:nvSpPr>
            <p:spPr>
              <a:xfrm>
                <a:off x="4957265" y="2483932"/>
                <a:ext cx="1916743" cy="2568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[2]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[2]</m:t>
                          </m:r>
                        </m:sup>
                      </m:sSup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[2]</m:t>
                          </m:r>
                        </m:sup>
                      </m:sSup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E86F725-8AF7-4C48-BFA8-F518324DBC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7265" y="2483932"/>
                <a:ext cx="1916743" cy="256802"/>
              </a:xfrm>
              <a:prstGeom prst="rect">
                <a:avLst/>
              </a:prstGeom>
              <a:blipFill>
                <a:blip r:embed="rId21"/>
                <a:stretch>
                  <a:fillRect t="-4762" r="-1316" b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9F851602-9812-FF46-BDBE-AAB90CD5EA77}"/>
                  </a:ext>
                </a:extLst>
              </p:cNvPr>
              <p:cNvSpPr/>
              <p:nvPr/>
            </p:nvSpPr>
            <p:spPr>
              <a:xfrm>
                <a:off x="4845122" y="2744071"/>
                <a:ext cx="1427570" cy="34913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9F851602-9812-FF46-BDBE-AAB90CD5EA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5122" y="2744071"/>
                <a:ext cx="1427570" cy="349135"/>
              </a:xfrm>
              <a:prstGeom prst="rect">
                <a:avLst/>
              </a:prstGeom>
              <a:blipFill>
                <a:blip r:embed="rId22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34224661-9BC3-9E47-A740-F10CE55AD30D}"/>
              </a:ext>
            </a:extLst>
          </p:cNvPr>
          <p:cNvCxnSpPr>
            <a:cxnSpLocks/>
          </p:cNvCxnSpPr>
          <p:nvPr/>
        </p:nvCxnSpPr>
        <p:spPr>
          <a:xfrm flipH="1">
            <a:off x="5102325" y="3436628"/>
            <a:ext cx="626593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64FD1EE1-3243-0F46-AC92-A444C029B8D4}"/>
                  </a:ext>
                </a:extLst>
              </p:cNvPr>
              <p:cNvSpPr txBox="1"/>
              <p:nvPr/>
            </p:nvSpPr>
            <p:spPr>
              <a:xfrm>
                <a:off x="4845635" y="3640047"/>
                <a:ext cx="1427057" cy="2568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𝑑𝑧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[2]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[2]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64FD1EE1-3243-0F46-AC92-A444C029B8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5635" y="3640047"/>
                <a:ext cx="1427057" cy="256802"/>
              </a:xfrm>
              <a:prstGeom prst="rect">
                <a:avLst/>
              </a:prstGeom>
              <a:blipFill>
                <a:blip r:embed="rId23"/>
                <a:stretch>
                  <a:fillRect l="-2655" r="-1770" b="-190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D637DE27-A43A-7143-8138-CF292348CEBB}"/>
                  </a:ext>
                </a:extLst>
              </p:cNvPr>
              <p:cNvSpPr txBox="1"/>
              <p:nvPr/>
            </p:nvSpPr>
            <p:spPr>
              <a:xfrm>
                <a:off x="4845635" y="4014962"/>
                <a:ext cx="1685974" cy="2632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𝑑𝑊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[2]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𝑑𝑧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[2]</m:t>
                          </m:r>
                        </m:sup>
                      </m:sSup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D637DE27-A43A-7143-8138-CF292348CE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5635" y="4014962"/>
                <a:ext cx="1685974" cy="263214"/>
              </a:xfrm>
              <a:prstGeom prst="rect">
                <a:avLst/>
              </a:prstGeom>
              <a:blipFill>
                <a:blip r:embed="rId24"/>
                <a:stretch>
                  <a:fillRect l="-2256" r="-7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44FE6149-A418-4743-B36D-6E79B1BCB601}"/>
                  </a:ext>
                </a:extLst>
              </p:cNvPr>
              <p:cNvSpPr txBox="1"/>
              <p:nvPr/>
            </p:nvSpPr>
            <p:spPr>
              <a:xfrm>
                <a:off x="4845635" y="4408714"/>
                <a:ext cx="1179938" cy="2568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𝑑𝑏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[2]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𝑑𝑧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[2]</m:t>
                          </m:r>
                        </m:sup>
                      </m:sSup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44FE6149-A418-4743-B36D-6E79B1BCB6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5635" y="4408714"/>
                <a:ext cx="1179938" cy="256802"/>
              </a:xfrm>
              <a:prstGeom prst="rect">
                <a:avLst/>
              </a:prstGeom>
              <a:blipFill>
                <a:blip r:embed="rId25"/>
                <a:stretch>
                  <a:fillRect l="-3226" r="-2151" b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03F7D1AC-D4E8-F845-A812-EA49BD1B17C3}"/>
                  </a:ext>
                </a:extLst>
              </p:cNvPr>
              <p:cNvSpPr txBox="1"/>
              <p:nvPr/>
            </p:nvSpPr>
            <p:spPr>
              <a:xfrm>
                <a:off x="1767339" y="4506597"/>
                <a:ext cx="2525371" cy="2632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𝑑𝑧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𝑑𝑧</m:t>
                          </m:r>
                        </m:e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[2]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′(</m:t>
                      </m:r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03F7D1AC-D4E8-F845-A812-EA49BD1B17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7339" y="4506597"/>
                <a:ext cx="2525371" cy="263214"/>
              </a:xfrm>
              <a:prstGeom prst="rect">
                <a:avLst/>
              </a:prstGeom>
              <a:blipFill>
                <a:blip r:embed="rId26"/>
                <a:stretch>
                  <a:fillRect l="-1000" r="-2000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81A4BE7B-3D2E-1E40-83D7-5749827FCDE3}"/>
                  </a:ext>
                </a:extLst>
              </p:cNvPr>
              <p:cNvSpPr txBox="1"/>
              <p:nvPr/>
            </p:nvSpPr>
            <p:spPr>
              <a:xfrm>
                <a:off x="1781914" y="4872128"/>
                <a:ext cx="1495922" cy="2568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𝑑𝑊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𝑑𝑧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p>
                      <m:sSup>
                        <m:sSup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81A4BE7B-3D2E-1E40-83D7-5749827FCD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1914" y="4872128"/>
                <a:ext cx="1495922" cy="256802"/>
              </a:xfrm>
              <a:prstGeom prst="rect">
                <a:avLst/>
              </a:prstGeom>
              <a:blipFill>
                <a:blip r:embed="rId27"/>
                <a:stretch>
                  <a:fillRect l="-2521" t="-5000" b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95A6478F-0777-174C-B7D1-3CF267959E92}"/>
                  </a:ext>
                </a:extLst>
              </p:cNvPr>
              <p:cNvSpPr txBox="1"/>
              <p:nvPr/>
            </p:nvSpPr>
            <p:spPr>
              <a:xfrm>
                <a:off x="1781914" y="5265880"/>
                <a:ext cx="1179938" cy="2568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𝑑𝑏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𝑑𝑧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p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95A6478F-0777-174C-B7D1-3CF267959E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1914" y="5265880"/>
                <a:ext cx="1179938" cy="256802"/>
              </a:xfrm>
              <a:prstGeom prst="rect">
                <a:avLst/>
              </a:prstGeom>
              <a:blipFill>
                <a:blip r:embed="rId28"/>
                <a:stretch>
                  <a:fillRect l="-3191" r="-2128" b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FA55E722-F4DF-5946-9533-2A82436476A4}"/>
              </a:ext>
            </a:extLst>
          </p:cNvPr>
          <p:cNvCxnSpPr>
            <a:cxnSpLocks/>
          </p:cNvCxnSpPr>
          <p:nvPr/>
        </p:nvCxnSpPr>
        <p:spPr>
          <a:xfrm flipH="1">
            <a:off x="4378957" y="3490820"/>
            <a:ext cx="418364" cy="89367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3815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7" grpId="0"/>
      <p:bldP spid="40" grpId="0"/>
      <p:bldP spid="41" grpId="0"/>
      <p:bldP spid="48" grpId="0"/>
      <p:bldP spid="49" grpId="0"/>
      <p:bldP spid="50" grpId="0"/>
      <p:bldP spid="51" grpId="0"/>
      <p:bldP spid="52" grpId="0"/>
      <p:bldP spid="5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12367F-4B2C-9A4E-A674-CBD45397F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96F0D-8A8D-E54C-AD8F-4811A474B775}" type="datetime1">
              <a:rPr lang="en-US" smtClean="0"/>
              <a:t>9/26/18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58ED2C-91AE-FC4A-94FD-0A761153AA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Learning, SDSU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C52664-FC6B-0C4A-B247-EA505E7416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264B7-8E8E-C346-A13A-10BC2FB604AF}" type="slidenum">
              <a:rPr lang="en-US" smtClean="0"/>
              <a:t>16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CD50728-EF70-2F4E-9404-292D8A6D4C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32265"/>
            <a:ext cx="7886700" cy="908782"/>
          </a:xfrm>
        </p:spPr>
        <p:txBody>
          <a:bodyPr>
            <a:normAutofit fontScale="90000"/>
          </a:bodyPr>
          <a:lstStyle/>
          <a:p>
            <a:r>
              <a:rPr lang="en-US" sz="36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Vectorizing backprop across </a:t>
            </a:r>
            <a:r>
              <a:rPr lang="en-US" sz="3600" i="1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m</a:t>
            </a:r>
            <a:r>
              <a:rPr lang="en-US" sz="36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 training examples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36ECA00-734A-434B-9BEF-0FE58AC95D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3421" y="98463"/>
            <a:ext cx="910525" cy="63291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21EB038-F3EB-264E-B4A5-537AE5A8BDEA}"/>
                  </a:ext>
                </a:extLst>
              </p:cNvPr>
              <p:cNvSpPr txBox="1"/>
              <p:nvPr/>
            </p:nvSpPr>
            <p:spPr>
              <a:xfrm>
                <a:off x="734759" y="1151872"/>
                <a:ext cx="3686650" cy="4374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𝑑𝑊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f>
                        <m:f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</m:e>
                      </m:nary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𝑑𝑊</m:t>
                              </m:r>
                            </m:e>
                            <m:sup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21EB038-F3EB-264E-B4A5-537AE5A8BD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759" y="1151872"/>
                <a:ext cx="3686650" cy="437492"/>
              </a:xfrm>
              <a:prstGeom prst="rect">
                <a:avLst/>
              </a:prstGeom>
              <a:blipFill>
                <a:blip r:embed="rId3"/>
                <a:stretch>
                  <a:fillRect l="-687" t="-177143" r="-344" b="-26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72B0F5F8-D27C-8D40-93EB-CE9AD3B39A49}"/>
                  </a:ext>
                </a:extLst>
              </p:cNvPr>
              <p:cNvSpPr/>
              <p:nvPr/>
            </p:nvSpPr>
            <p:spPr>
              <a:xfrm>
                <a:off x="4794111" y="1112791"/>
                <a:ext cx="1679627" cy="524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𝑑𝑏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72B0F5F8-D27C-8D40-93EB-CE9AD3B39A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4111" y="1112791"/>
                <a:ext cx="1679627" cy="524887"/>
              </a:xfrm>
              <a:prstGeom prst="rect">
                <a:avLst/>
              </a:prstGeom>
              <a:blipFill>
                <a:blip r:embed="rId4"/>
                <a:stretch>
                  <a:fillRect t="-140476" b="-21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4DFB1D2-1A83-3C4D-A2F2-173643185B68}"/>
                  </a:ext>
                </a:extLst>
              </p:cNvPr>
              <p:cNvSpPr txBox="1"/>
              <p:nvPr/>
            </p:nvSpPr>
            <p:spPr>
              <a:xfrm>
                <a:off x="973786" y="2187109"/>
                <a:ext cx="1712264" cy="2568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p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4DFB1D2-1A83-3C4D-A2F2-173643185B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3786" y="2187109"/>
                <a:ext cx="1712264" cy="256802"/>
              </a:xfrm>
              <a:prstGeom prst="rect">
                <a:avLst/>
              </a:prstGeom>
              <a:blipFill>
                <a:blip r:embed="rId5"/>
                <a:stretch>
                  <a:fillRect l="-735" r="-735" b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129EF338-4121-5041-A1DB-E8BB9E7544C5}"/>
              </a:ext>
            </a:extLst>
          </p:cNvPr>
          <p:cNvSpPr txBox="1"/>
          <p:nvPr/>
        </p:nvSpPr>
        <p:spPr>
          <a:xfrm>
            <a:off x="125156" y="1846853"/>
            <a:ext cx="8952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Forward</a:t>
            </a: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9758BD64-6C40-A745-AE66-E9406F5A00C4}"/>
                  </a:ext>
                </a:extLst>
              </p:cNvPr>
              <p:cNvSpPr/>
              <p:nvPr/>
            </p:nvSpPr>
            <p:spPr>
              <a:xfrm>
                <a:off x="884139" y="2553253"/>
                <a:ext cx="1427570" cy="34913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p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9758BD64-6C40-A745-AE66-E9406F5A00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139" y="2553253"/>
                <a:ext cx="1427570" cy="349135"/>
              </a:xfrm>
              <a:prstGeom prst="rect">
                <a:avLst/>
              </a:prstGeom>
              <a:blipFill>
                <a:blip r:embed="rId6"/>
                <a:stretch>
                  <a:fillRect b="-103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54C1B360-562E-BC46-94EA-716277862779}"/>
              </a:ext>
            </a:extLst>
          </p:cNvPr>
          <p:cNvSpPr txBox="1"/>
          <p:nvPr/>
        </p:nvSpPr>
        <p:spPr>
          <a:xfrm>
            <a:off x="2778964" y="1848555"/>
            <a:ext cx="22267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Stack input into columns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7EA6B78-E7B2-E043-8911-9B433B164E40}"/>
                  </a:ext>
                </a:extLst>
              </p:cNvPr>
              <p:cNvSpPr txBox="1"/>
              <p:nvPr/>
            </p:nvSpPr>
            <p:spPr>
              <a:xfrm>
                <a:off x="2992766" y="2256609"/>
                <a:ext cx="1330941" cy="6847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</m:e>
                            </m:mr>
                          </m:m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</m:e>
                            </m:mr>
                          </m: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…</m:t>
                          </m:r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7EA6B78-E7B2-E043-8911-9B433B164E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2766" y="2256609"/>
                <a:ext cx="1330941" cy="684739"/>
              </a:xfrm>
              <a:prstGeom prst="rect">
                <a:avLst/>
              </a:prstGeom>
              <a:blipFill>
                <a:blip r:embed="rId7"/>
                <a:stretch>
                  <a:fillRect l="-2857" b="-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ight Arrow 15">
            <a:extLst>
              <a:ext uri="{FF2B5EF4-FFF2-40B4-BE49-F238E27FC236}">
                <a16:creationId xmlns:a16="http://schemas.microsoft.com/office/drawing/2014/main" id="{63B2DA4E-4321-A047-A272-95CA177EAACB}"/>
              </a:ext>
            </a:extLst>
          </p:cNvPr>
          <p:cNvSpPr/>
          <p:nvPr/>
        </p:nvSpPr>
        <p:spPr>
          <a:xfrm>
            <a:off x="4622252" y="2404367"/>
            <a:ext cx="326818" cy="242592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448782C-2132-254C-98B1-854624A219C8}"/>
                  </a:ext>
                </a:extLst>
              </p:cNvPr>
              <p:cNvSpPr txBox="1"/>
              <p:nvPr/>
            </p:nvSpPr>
            <p:spPr>
              <a:xfrm>
                <a:off x="5122436" y="2192831"/>
                <a:ext cx="1755994" cy="2568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p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448782C-2132-254C-98B1-854624A219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2436" y="2192831"/>
                <a:ext cx="1755994" cy="256802"/>
              </a:xfrm>
              <a:prstGeom prst="rect">
                <a:avLst/>
              </a:prstGeom>
              <a:blipFill>
                <a:blip r:embed="rId8"/>
                <a:stretch>
                  <a:fillRect l="-2143" t="-4762" r="-714" b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E49E9901-AD39-EA42-869E-D4547068EE8C}"/>
                  </a:ext>
                </a:extLst>
              </p:cNvPr>
              <p:cNvSpPr/>
              <p:nvPr/>
            </p:nvSpPr>
            <p:spPr>
              <a:xfrm>
                <a:off x="5032789" y="2558975"/>
                <a:ext cx="1461489" cy="34913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p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E49E9901-AD39-EA42-869E-D4547068EE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2789" y="2558975"/>
                <a:ext cx="1461489" cy="349135"/>
              </a:xfrm>
              <a:prstGeom prst="rect">
                <a:avLst/>
              </a:prstGeom>
              <a:blipFill>
                <a:blip r:embed="rId9"/>
                <a:stretch>
                  <a:fillRect b="-103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0EBA7CE-2FA9-CF4B-9D8E-A1C40541C597}"/>
                  </a:ext>
                </a:extLst>
              </p:cNvPr>
              <p:cNvSpPr txBox="1"/>
              <p:nvPr/>
            </p:nvSpPr>
            <p:spPr>
              <a:xfrm>
                <a:off x="7125014" y="1492423"/>
                <a:ext cx="1815497" cy="6847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p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p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[1](1)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</m:e>
                            </m:mr>
                          </m:m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p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[1]</m:t>
                                    </m:r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</m:e>
                            </m:mr>
                          </m: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…</m:t>
                          </m:r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0EBA7CE-2FA9-CF4B-9D8E-A1C40541C5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5014" y="1492423"/>
                <a:ext cx="1815497" cy="684739"/>
              </a:xfrm>
              <a:prstGeom prst="rect">
                <a:avLst/>
              </a:prstGeom>
              <a:blipFill>
                <a:blip r:embed="rId10"/>
                <a:stretch>
                  <a:fillRect l="-1389" b="-92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1F6B984-D074-014E-8059-BC78E705D6F0}"/>
                  </a:ext>
                </a:extLst>
              </p:cNvPr>
              <p:cNvSpPr txBox="1"/>
              <p:nvPr/>
            </p:nvSpPr>
            <p:spPr>
              <a:xfrm>
                <a:off x="7098119" y="2253465"/>
                <a:ext cx="1887568" cy="6869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p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[1](1)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</m:e>
                            </m:mr>
                          </m:m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[1]</m:t>
                                    </m:r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</m:e>
                            </m:mr>
                          </m: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…</m:t>
                          </m:r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1F6B984-D074-014E-8059-BC78E705D6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8119" y="2253465"/>
                <a:ext cx="1887568" cy="686919"/>
              </a:xfrm>
              <a:prstGeom prst="rect">
                <a:avLst/>
              </a:prstGeom>
              <a:blipFill>
                <a:blip r:embed="rId11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85E316C-3DD0-A64F-AC06-0BB4FF194FFD}"/>
              </a:ext>
            </a:extLst>
          </p:cNvPr>
          <p:cNvCxnSpPr/>
          <p:nvPr/>
        </p:nvCxnSpPr>
        <p:spPr>
          <a:xfrm>
            <a:off x="487948" y="3165822"/>
            <a:ext cx="8268607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BDED91F9-E299-064D-A984-E0F352CB4B33}"/>
              </a:ext>
            </a:extLst>
          </p:cNvPr>
          <p:cNvSpPr txBox="1"/>
          <p:nvPr/>
        </p:nvSpPr>
        <p:spPr>
          <a:xfrm>
            <a:off x="78541" y="3346132"/>
            <a:ext cx="9884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Backprop</a:t>
            </a:r>
            <a:endParaRPr lang="en-US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BCA1657-0203-D84F-B491-2E9305527C59}"/>
              </a:ext>
            </a:extLst>
          </p:cNvPr>
          <p:cNvSpPr txBox="1"/>
          <p:nvPr/>
        </p:nvSpPr>
        <p:spPr>
          <a:xfrm>
            <a:off x="2380694" y="3555992"/>
            <a:ext cx="8987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2"/>
                </a:solidFill>
              </a:rPr>
              <a:t>Single example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59F3179-EBFF-884C-89A3-06754EEF4FC9}"/>
              </a:ext>
            </a:extLst>
          </p:cNvPr>
          <p:cNvGrpSpPr/>
          <p:nvPr/>
        </p:nvGrpSpPr>
        <p:grpSpPr>
          <a:xfrm>
            <a:off x="122145" y="3945946"/>
            <a:ext cx="2662241" cy="2128918"/>
            <a:chOff x="3963467" y="1194538"/>
            <a:chExt cx="2662241" cy="212891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5F2211BC-5711-B64D-AD18-C383D0895F56}"/>
                    </a:ext>
                  </a:extLst>
                </p:cNvPr>
                <p:cNvSpPr/>
                <p:nvPr/>
              </p:nvSpPr>
              <p:spPr>
                <a:xfrm>
                  <a:off x="3969275" y="1464063"/>
                  <a:ext cx="460767" cy="369332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89397493-81FD-4546-B175-48994AF511E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69275" y="1464063"/>
                  <a:ext cx="460767" cy="369332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20541643-32B6-D942-A93B-275B067E22E7}"/>
                    </a:ext>
                  </a:extLst>
                </p:cNvPr>
                <p:cNvSpPr/>
                <p:nvPr/>
              </p:nvSpPr>
              <p:spPr>
                <a:xfrm>
                  <a:off x="3963467" y="2050146"/>
                  <a:ext cx="466090" cy="369332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0B661317-1AAE-5341-BFA8-42A95ECB3FB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63467" y="2050146"/>
                  <a:ext cx="466090" cy="369332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C5BCF126-CEE6-7443-8558-31759B34FBC4}"/>
                    </a:ext>
                  </a:extLst>
                </p:cNvPr>
                <p:cNvSpPr/>
                <p:nvPr/>
              </p:nvSpPr>
              <p:spPr>
                <a:xfrm>
                  <a:off x="3963467" y="2631951"/>
                  <a:ext cx="466090" cy="369332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57959D84-59A5-D74F-BDCE-0636E5D7C88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63467" y="2631951"/>
                  <a:ext cx="466090" cy="369332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032A5E0E-93F1-E347-85E2-1CB22AB5879C}"/>
                </a:ext>
              </a:extLst>
            </p:cNvPr>
            <p:cNvSpPr/>
            <p:nvPr/>
          </p:nvSpPr>
          <p:spPr>
            <a:xfrm>
              <a:off x="4983083" y="1194538"/>
              <a:ext cx="357334" cy="35733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B1B9D80B-E418-3A4D-9344-1D13877FD2F5}"/>
                </a:ext>
              </a:extLst>
            </p:cNvPr>
            <p:cNvSpPr/>
            <p:nvPr/>
          </p:nvSpPr>
          <p:spPr>
            <a:xfrm>
              <a:off x="4983083" y="1785066"/>
              <a:ext cx="357334" cy="35733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4A9648A5-A03E-3E4D-8C14-546EE971A48C}"/>
                </a:ext>
              </a:extLst>
            </p:cNvPr>
            <p:cNvSpPr/>
            <p:nvPr/>
          </p:nvSpPr>
          <p:spPr>
            <a:xfrm>
              <a:off x="4971973" y="2375594"/>
              <a:ext cx="357334" cy="35733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63629C0F-DD33-BB4F-B57A-D2B3705F4B0E}"/>
                </a:ext>
              </a:extLst>
            </p:cNvPr>
            <p:cNvSpPr/>
            <p:nvPr/>
          </p:nvSpPr>
          <p:spPr>
            <a:xfrm>
              <a:off x="4971973" y="2966122"/>
              <a:ext cx="357334" cy="35733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E11F4E99-D1FA-C544-8632-4C8CF4444337}"/>
                </a:ext>
              </a:extLst>
            </p:cNvPr>
            <p:cNvSpPr/>
            <p:nvPr/>
          </p:nvSpPr>
          <p:spPr>
            <a:xfrm>
              <a:off x="5757716" y="2056924"/>
              <a:ext cx="357334" cy="35733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2BC22BD6-63EF-EA47-A20F-31F32407D066}"/>
                    </a:ext>
                  </a:extLst>
                </p:cNvPr>
                <p:cNvSpPr txBox="1"/>
                <p:nvPr/>
              </p:nvSpPr>
              <p:spPr>
                <a:xfrm>
                  <a:off x="6438990" y="2090499"/>
                  <a:ext cx="186718" cy="27699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FFCF7746-9E72-074B-B4F9-58090CFE388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38990" y="2090499"/>
                  <a:ext cx="186718" cy="276999"/>
                </a:xfrm>
                <a:prstGeom prst="rect">
                  <a:avLst/>
                </a:prstGeom>
                <a:blipFill>
                  <a:blip r:embed="rId18"/>
                  <a:stretch>
                    <a:fillRect l="-25000" t="-13043" r="-25000" b="-21739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9BF5817B-5D28-094B-8729-2A6CE659235F}"/>
                </a:ext>
              </a:extLst>
            </p:cNvPr>
            <p:cNvCxnSpPr>
              <a:stCxn id="27" idx="3"/>
              <a:endCxn id="30" idx="2"/>
            </p:cNvCxnSpPr>
            <p:nvPr/>
          </p:nvCxnSpPr>
          <p:spPr>
            <a:xfrm flipV="1">
              <a:off x="4430042" y="1373205"/>
              <a:ext cx="553041" cy="27552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74D8A9DB-02EF-8746-9881-90473EE732D8}"/>
                </a:ext>
              </a:extLst>
            </p:cNvPr>
            <p:cNvCxnSpPr>
              <a:cxnSpLocks/>
              <a:stCxn id="28" idx="3"/>
              <a:endCxn id="30" idx="2"/>
            </p:cNvCxnSpPr>
            <p:nvPr/>
          </p:nvCxnSpPr>
          <p:spPr>
            <a:xfrm flipV="1">
              <a:off x="4429557" y="1373205"/>
              <a:ext cx="553526" cy="86160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303312F9-2C25-0540-A40C-4E594D673B37}"/>
                </a:ext>
              </a:extLst>
            </p:cNvPr>
            <p:cNvCxnSpPr>
              <a:cxnSpLocks/>
              <a:stCxn id="29" idx="3"/>
              <a:endCxn id="30" idx="2"/>
            </p:cNvCxnSpPr>
            <p:nvPr/>
          </p:nvCxnSpPr>
          <p:spPr>
            <a:xfrm flipV="1">
              <a:off x="4429557" y="1373205"/>
              <a:ext cx="553526" cy="144341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D67BD543-951D-6642-AB07-B10418590BB1}"/>
                </a:ext>
              </a:extLst>
            </p:cNvPr>
            <p:cNvCxnSpPr>
              <a:cxnSpLocks/>
              <a:stCxn id="27" idx="3"/>
              <a:endCxn id="31" idx="2"/>
            </p:cNvCxnSpPr>
            <p:nvPr/>
          </p:nvCxnSpPr>
          <p:spPr>
            <a:xfrm>
              <a:off x="4430042" y="1648729"/>
              <a:ext cx="553041" cy="31500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4311BEE0-E77F-244B-8B99-CFC6307E8CD5}"/>
                </a:ext>
              </a:extLst>
            </p:cNvPr>
            <p:cNvCxnSpPr>
              <a:cxnSpLocks/>
              <a:stCxn id="27" idx="3"/>
              <a:endCxn id="32" idx="2"/>
            </p:cNvCxnSpPr>
            <p:nvPr/>
          </p:nvCxnSpPr>
          <p:spPr>
            <a:xfrm>
              <a:off x="4430042" y="1648729"/>
              <a:ext cx="541931" cy="90553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9422556A-DA6A-7447-A3F8-D0CE3C6C88C3}"/>
                </a:ext>
              </a:extLst>
            </p:cNvPr>
            <p:cNvCxnSpPr>
              <a:cxnSpLocks/>
              <a:stCxn id="27" idx="3"/>
              <a:endCxn id="33" idx="2"/>
            </p:cNvCxnSpPr>
            <p:nvPr/>
          </p:nvCxnSpPr>
          <p:spPr>
            <a:xfrm>
              <a:off x="4430042" y="1648729"/>
              <a:ext cx="541931" cy="149606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A8CEB236-9B43-1249-8B2D-94854B976401}"/>
                </a:ext>
              </a:extLst>
            </p:cNvPr>
            <p:cNvCxnSpPr>
              <a:cxnSpLocks/>
              <a:stCxn id="28" idx="3"/>
              <a:endCxn id="31" idx="2"/>
            </p:cNvCxnSpPr>
            <p:nvPr/>
          </p:nvCxnSpPr>
          <p:spPr>
            <a:xfrm flipV="1">
              <a:off x="4429557" y="1963733"/>
              <a:ext cx="553526" cy="27107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348C7CC6-1BEB-EC43-9444-5793DAA00805}"/>
                </a:ext>
              </a:extLst>
            </p:cNvPr>
            <p:cNvCxnSpPr>
              <a:cxnSpLocks/>
              <a:stCxn id="28" idx="3"/>
              <a:endCxn id="33" idx="2"/>
            </p:cNvCxnSpPr>
            <p:nvPr/>
          </p:nvCxnSpPr>
          <p:spPr>
            <a:xfrm>
              <a:off x="4429557" y="2234812"/>
              <a:ext cx="542416" cy="9099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A73FD95E-5480-1946-9789-326E6254162D}"/>
                </a:ext>
              </a:extLst>
            </p:cNvPr>
            <p:cNvCxnSpPr>
              <a:cxnSpLocks/>
              <a:stCxn id="28" idx="3"/>
              <a:endCxn id="32" idx="2"/>
            </p:cNvCxnSpPr>
            <p:nvPr/>
          </p:nvCxnSpPr>
          <p:spPr>
            <a:xfrm>
              <a:off x="4429557" y="2234812"/>
              <a:ext cx="542416" cy="31944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FB9E4B06-722B-404E-8DE4-6F06445B3EC9}"/>
                </a:ext>
              </a:extLst>
            </p:cNvPr>
            <p:cNvCxnSpPr>
              <a:cxnSpLocks/>
              <a:stCxn id="29" idx="3"/>
              <a:endCxn id="33" idx="2"/>
            </p:cNvCxnSpPr>
            <p:nvPr/>
          </p:nvCxnSpPr>
          <p:spPr>
            <a:xfrm>
              <a:off x="4429557" y="2816617"/>
              <a:ext cx="542416" cy="32817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FD3EFC40-4B19-F247-96EA-0756694CA436}"/>
                </a:ext>
              </a:extLst>
            </p:cNvPr>
            <p:cNvCxnSpPr>
              <a:cxnSpLocks/>
              <a:stCxn id="29" idx="3"/>
              <a:endCxn id="32" idx="2"/>
            </p:cNvCxnSpPr>
            <p:nvPr/>
          </p:nvCxnSpPr>
          <p:spPr>
            <a:xfrm flipV="1">
              <a:off x="4429557" y="2554261"/>
              <a:ext cx="542416" cy="2623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B933E343-F6C4-194E-B87B-748DB5B26CDA}"/>
                </a:ext>
              </a:extLst>
            </p:cNvPr>
            <p:cNvCxnSpPr>
              <a:cxnSpLocks/>
              <a:endCxn id="31" idx="2"/>
            </p:cNvCxnSpPr>
            <p:nvPr/>
          </p:nvCxnSpPr>
          <p:spPr>
            <a:xfrm flipV="1">
              <a:off x="4429557" y="1963733"/>
              <a:ext cx="553526" cy="8428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ABA23A5F-6FEB-DE47-89D3-AD2FF88E894E}"/>
                </a:ext>
              </a:extLst>
            </p:cNvPr>
            <p:cNvCxnSpPr>
              <a:cxnSpLocks/>
              <a:stCxn id="30" idx="5"/>
              <a:endCxn id="34" idx="2"/>
            </p:cNvCxnSpPr>
            <p:nvPr/>
          </p:nvCxnSpPr>
          <p:spPr>
            <a:xfrm>
              <a:off x="5288087" y="1499542"/>
              <a:ext cx="469629" cy="73604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94A3385A-D3B2-F340-9B82-F44A20F25EDC}"/>
                </a:ext>
              </a:extLst>
            </p:cNvPr>
            <p:cNvCxnSpPr>
              <a:cxnSpLocks/>
              <a:stCxn id="31" idx="6"/>
              <a:endCxn id="34" idx="2"/>
            </p:cNvCxnSpPr>
            <p:nvPr/>
          </p:nvCxnSpPr>
          <p:spPr>
            <a:xfrm>
              <a:off x="5340417" y="1963733"/>
              <a:ext cx="417299" cy="27185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F1B46E12-B808-B945-BF91-67E6BFE1B114}"/>
                </a:ext>
              </a:extLst>
            </p:cNvPr>
            <p:cNvCxnSpPr>
              <a:cxnSpLocks/>
              <a:stCxn id="32" idx="6"/>
              <a:endCxn id="34" idx="2"/>
            </p:cNvCxnSpPr>
            <p:nvPr/>
          </p:nvCxnSpPr>
          <p:spPr>
            <a:xfrm flipV="1">
              <a:off x="5329307" y="2235591"/>
              <a:ext cx="428409" cy="31867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6FC9EA6D-D942-5848-B817-DAD5CE70E68F}"/>
                </a:ext>
              </a:extLst>
            </p:cNvPr>
            <p:cNvCxnSpPr>
              <a:cxnSpLocks/>
              <a:stCxn id="33" idx="6"/>
              <a:endCxn id="34" idx="2"/>
            </p:cNvCxnSpPr>
            <p:nvPr/>
          </p:nvCxnSpPr>
          <p:spPr>
            <a:xfrm flipV="1">
              <a:off x="5329307" y="2235591"/>
              <a:ext cx="428409" cy="90919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F64E11DB-62D9-F14A-8320-DA768E2FABDE}"/>
                </a:ext>
              </a:extLst>
            </p:cNvPr>
            <p:cNvCxnSpPr>
              <a:cxnSpLocks/>
              <a:stCxn id="34" idx="6"/>
              <a:endCxn id="35" idx="1"/>
            </p:cNvCxnSpPr>
            <p:nvPr/>
          </p:nvCxnSpPr>
          <p:spPr>
            <a:xfrm flipV="1">
              <a:off x="6115050" y="2228999"/>
              <a:ext cx="323940" cy="659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A053BFD5-6580-0548-A7B1-85E646B71059}"/>
              </a:ext>
            </a:extLst>
          </p:cNvPr>
          <p:cNvCxnSpPr>
            <a:cxnSpLocks/>
          </p:cNvCxnSpPr>
          <p:nvPr/>
        </p:nvCxnSpPr>
        <p:spPr>
          <a:xfrm>
            <a:off x="3140600" y="4810461"/>
            <a:ext cx="5615955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9700153D-8AD4-3040-90A8-B7910E9E5F6A}"/>
                  </a:ext>
                </a:extLst>
              </p:cNvPr>
              <p:cNvSpPr txBox="1"/>
              <p:nvPr/>
            </p:nvSpPr>
            <p:spPr>
              <a:xfrm>
                <a:off x="7070581" y="3570845"/>
                <a:ext cx="1427057" cy="2568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𝑑𝑧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[2]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[2]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9700153D-8AD4-3040-90A8-B7910E9E5F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0581" y="3570845"/>
                <a:ext cx="1427057" cy="256802"/>
              </a:xfrm>
              <a:prstGeom prst="rect">
                <a:avLst/>
              </a:prstGeom>
              <a:blipFill>
                <a:blip r:embed="rId19"/>
                <a:stretch>
                  <a:fillRect l="-2655" r="-2655" b="-190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055D4E8C-350E-4945-A9A8-A24DFCDF8BCB}"/>
                  </a:ext>
                </a:extLst>
              </p:cNvPr>
              <p:cNvSpPr txBox="1"/>
              <p:nvPr/>
            </p:nvSpPr>
            <p:spPr>
              <a:xfrm>
                <a:off x="7070581" y="3945760"/>
                <a:ext cx="1685974" cy="2632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𝑑𝑊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[2]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𝑑𝑧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[2]</m:t>
                          </m:r>
                        </m:sup>
                      </m:sSup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055D4E8C-350E-4945-A9A8-A24DFCDF8B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0581" y="3945760"/>
                <a:ext cx="1685974" cy="263214"/>
              </a:xfrm>
              <a:prstGeom prst="rect">
                <a:avLst/>
              </a:prstGeom>
              <a:blipFill>
                <a:blip r:embed="rId20"/>
                <a:stretch>
                  <a:fillRect l="-2256" r="-752" b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0277AED3-4A56-0C4A-8215-5E456681E7D5}"/>
                  </a:ext>
                </a:extLst>
              </p:cNvPr>
              <p:cNvSpPr txBox="1"/>
              <p:nvPr/>
            </p:nvSpPr>
            <p:spPr>
              <a:xfrm>
                <a:off x="7070581" y="4339512"/>
                <a:ext cx="1179938" cy="2568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𝑑𝑏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[2]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𝑑𝑧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[2]</m:t>
                          </m:r>
                        </m:sup>
                      </m:sSup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0277AED3-4A56-0C4A-8215-5E456681E7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0581" y="4339512"/>
                <a:ext cx="1179938" cy="256802"/>
              </a:xfrm>
              <a:prstGeom prst="rect">
                <a:avLst/>
              </a:prstGeom>
              <a:blipFill>
                <a:blip r:embed="rId21"/>
                <a:stretch>
                  <a:fillRect l="-3191" r="-1064" b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Right Arrow 61">
            <a:extLst>
              <a:ext uri="{FF2B5EF4-FFF2-40B4-BE49-F238E27FC236}">
                <a16:creationId xmlns:a16="http://schemas.microsoft.com/office/drawing/2014/main" id="{80A763F9-4A7E-E747-A75A-D1E2DBC2352E}"/>
              </a:ext>
            </a:extLst>
          </p:cNvPr>
          <p:cNvSpPr/>
          <p:nvPr/>
        </p:nvSpPr>
        <p:spPr>
          <a:xfrm flipH="1">
            <a:off x="6457950" y="3906045"/>
            <a:ext cx="326818" cy="242592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AAA76C6D-16F9-3A4A-8097-AE2FD4D1F833}"/>
                  </a:ext>
                </a:extLst>
              </p:cNvPr>
              <p:cNvSpPr txBox="1"/>
              <p:nvPr/>
            </p:nvSpPr>
            <p:spPr>
              <a:xfrm>
                <a:off x="3801974" y="3572303"/>
                <a:ext cx="2525371" cy="2632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𝑑𝑧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𝑑𝑧</m:t>
                          </m:r>
                        </m:e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[2]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′(</m:t>
                      </m:r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AAA76C6D-16F9-3A4A-8097-AE2FD4D1F8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1974" y="3572303"/>
                <a:ext cx="2525371" cy="263214"/>
              </a:xfrm>
              <a:prstGeom prst="rect">
                <a:avLst/>
              </a:prstGeom>
              <a:blipFill>
                <a:blip r:embed="rId22"/>
                <a:stretch>
                  <a:fillRect l="-1000" r="-2500" b="-3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C262270C-73A6-B445-81DC-2240B989A8BD}"/>
                  </a:ext>
                </a:extLst>
              </p:cNvPr>
              <p:cNvSpPr txBox="1"/>
              <p:nvPr/>
            </p:nvSpPr>
            <p:spPr>
              <a:xfrm>
                <a:off x="3816549" y="3937834"/>
                <a:ext cx="1495922" cy="2568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𝑑𝑊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𝑑𝑧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p>
                      <m:sSup>
                        <m:sSup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C262270C-73A6-B445-81DC-2240B989A8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6549" y="3937834"/>
                <a:ext cx="1495922" cy="256802"/>
              </a:xfrm>
              <a:prstGeom prst="rect">
                <a:avLst/>
              </a:prstGeom>
              <a:blipFill>
                <a:blip r:embed="rId23"/>
                <a:stretch>
                  <a:fillRect l="-2542" r="-847" b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832996E3-0963-5C4B-85DB-28FF314D5982}"/>
                  </a:ext>
                </a:extLst>
              </p:cNvPr>
              <p:cNvSpPr txBox="1"/>
              <p:nvPr/>
            </p:nvSpPr>
            <p:spPr>
              <a:xfrm>
                <a:off x="3816549" y="4331586"/>
                <a:ext cx="1179938" cy="2568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𝑑𝑏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𝑑𝑧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p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832996E3-0963-5C4B-85DB-28FF314D59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6549" y="4331586"/>
                <a:ext cx="1179938" cy="256802"/>
              </a:xfrm>
              <a:prstGeom prst="rect">
                <a:avLst/>
              </a:prstGeom>
              <a:blipFill>
                <a:blip r:embed="rId24"/>
                <a:stretch>
                  <a:fillRect l="-3226" r="-2151" b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902E1221-4A6D-9B47-92A0-C374637C7D9F}"/>
                  </a:ext>
                </a:extLst>
              </p:cNvPr>
              <p:cNvSpPr txBox="1"/>
              <p:nvPr/>
            </p:nvSpPr>
            <p:spPr>
              <a:xfrm>
                <a:off x="7070581" y="5031417"/>
                <a:ext cx="1470467" cy="2568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𝑑𝑍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[2]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[2]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902E1221-4A6D-9B47-92A0-C374637C7D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0581" y="5031417"/>
                <a:ext cx="1470467" cy="256802"/>
              </a:xfrm>
              <a:prstGeom prst="rect">
                <a:avLst/>
              </a:prstGeom>
              <a:blipFill>
                <a:blip r:embed="rId25"/>
                <a:stretch>
                  <a:fillRect l="-2564" t="-5000" r="-1709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7D00B69D-9070-7C45-9093-923441D40A5C}"/>
                  </a:ext>
                </a:extLst>
              </p:cNvPr>
              <p:cNvSpPr txBox="1"/>
              <p:nvPr/>
            </p:nvSpPr>
            <p:spPr>
              <a:xfrm>
                <a:off x="7070581" y="5406332"/>
                <a:ext cx="1943224" cy="4610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𝑑𝑊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[2]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𝑑𝑍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[2]</m:t>
                          </m:r>
                        </m:sup>
                      </m:sSup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7D00B69D-9070-7C45-9093-923441D40A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0581" y="5406332"/>
                <a:ext cx="1943224" cy="461024"/>
              </a:xfrm>
              <a:prstGeom prst="rect">
                <a:avLst/>
              </a:prstGeom>
              <a:blipFill>
                <a:blip r:embed="rId26"/>
                <a:stretch>
                  <a:fillRect l="-1948" t="-2703" b="-8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B6BB668E-0E8D-AF49-8230-89E19C7A2B92}"/>
                  </a:ext>
                </a:extLst>
              </p:cNvPr>
              <p:cNvSpPr txBox="1"/>
              <p:nvPr/>
            </p:nvSpPr>
            <p:spPr>
              <a:xfrm>
                <a:off x="6784768" y="5896197"/>
                <a:ext cx="2299178" cy="46262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𝑑𝑏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[2]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f>
                            <m:f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den>
                          </m:f>
                          <m:r>
                            <m:rPr>
                              <m:nor/>
                            </m:rPr>
                            <a:rPr lang="en-US" sz="1600" b="0" i="0" smtClean="0">
                              <a:latin typeface="Cambria Math" panose="02040503050406030204" pitchFamily="18" charset="0"/>
                            </a:rPr>
                            <m:t>rowsum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𝑑𝑍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[2]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B6BB668E-0E8D-AF49-8230-89E19C7A2B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4768" y="5896197"/>
                <a:ext cx="2299178" cy="462627"/>
              </a:xfrm>
              <a:prstGeom prst="rect">
                <a:avLst/>
              </a:prstGeom>
              <a:blipFill>
                <a:blip r:embed="rId27"/>
                <a:stretch>
                  <a:fillRect l="-1099" r="-2747"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Right Arrow 68">
            <a:extLst>
              <a:ext uri="{FF2B5EF4-FFF2-40B4-BE49-F238E27FC236}">
                <a16:creationId xmlns:a16="http://schemas.microsoft.com/office/drawing/2014/main" id="{29B2833D-141B-8248-8115-7C0A9946CD69}"/>
              </a:ext>
            </a:extLst>
          </p:cNvPr>
          <p:cNvSpPr/>
          <p:nvPr/>
        </p:nvSpPr>
        <p:spPr>
          <a:xfrm flipH="1">
            <a:off x="6235449" y="5494229"/>
            <a:ext cx="326818" cy="242592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B01D2064-DAA9-5C4C-8E62-8497B0A29E3C}"/>
                  </a:ext>
                </a:extLst>
              </p:cNvPr>
              <p:cNvSpPr txBox="1"/>
              <p:nvPr/>
            </p:nvSpPr>
            <p:spPr>
              <a:xfrm>
                <a:off x="3422411" y="5025005"/>
                <a:ext cx="2588081" cy="2632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𝑑𝑍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[2]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′(</m:t>
                      </m:r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B01D2064-DAA9-5C4C-8E62-8497B0A29E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2411" y="5025005"/>
                <a:ext cx="2588081" cy="263214"/>
              </a:xfrm>
              <a:prstGeom prst="rect">
                <a:avLst/>
              </a:prstGeom>
              <a:blipFill>
                <a:blip r:embed="rId28"/>
                <a:stretch>
                  <a:fillRect l="-976" t="-5000" r="-2439"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39AEEF9A-F108-E945-AA4E-B1642E30347F}"/>
                  </a:ext>
                </a:extLst>
              </p:cNvPr>
              <p:cNvSpPr txBox="1"/>
              <p:nvPr/>
            </p:nvSpPr>
            <p:spPr>
              <a:xfrm>
                <a:off x="3395198" y="5399055"/>
                <a:ext cx="1794979" cy="4626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𝑑𝑊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𝑑𝑍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p>
                      <m:sSup>
                        <m:sSup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39AEEF9A-F108-E945-AA4E-B1642E3034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5198" y="5399055"/>
                <a:ext cx="1794979" cy="462627"/>
              </a:xfrm>
              <a:prstGeom prst="rect">
                <a:avLst/>
              </a:prstGeom>
              <a:blipFill>
                <a:blip r:embed="rId29"/>
                <a:stretch>
                  <a:fillRect l="-699" t="-2632"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F9B11503-6F7F-7E42-8C37-1B21966981ED}"/>
                  </a:ext>
                </a:extLst>
              </p:cNvPr>
              <p:cNvSpPr txBox="1"/>
              <p:nvPr/>
            </p:nvSpPr>
            <p:spPr>
              <a:xfrm>
                <a:off x="3422411" y="5896197"/>
                <a:ext cx="2299178" cy="46262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𝑑𝑏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f>
                            <m:f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den>
                          </m:f>
                          <m:r>
                            <m:rPr>
                              <m:nor/>
                            </m:rPr>
                            <a:rPr lang="en-US" sz="1600" b="0" i="0" smtClean="0">
                              <a:latin typeface="Cambria Math" panose="02040503050406030204" pitchFamily="18" charset="0"/>
                            </a:rPr>
                            <m:t>rowsum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𝑑𝑍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F9B11503-6F7F-7E42-8C37-1B21966981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2411" y="5896197"/>
                <a:ext cx="2299178" cy="462627"/>
              </a:xfrm>
              <a:prstGeom prst="rect">
                <a:avLst/>
              </a:prstGeom>
              <a:blipFill>
                <a:blip r:embed="rId30"/>
                <a:stretch>
                  <a:fillRect l="-1093" r="-2186"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TextBox 72">
            <a:extLst>
              <a:ext uri="{FF2B5EF4-FFF2-40B4-BE49-F238E27FC236}">
                <a16:creationId xmlns:a16="http://schemas.microsoft.com/office/drawing/2014/main" id="{6923BBE3-695F-A04E-9073-29B3D6F62B4F}"/>
              </a:ext>
            </a:extLst>
          </p:cNvPr>
          <p:cNvSpPr txBox="1"/>
          <p:nvPr/>
        </p:nvSpPr>
        <p:spPr>
          <a:xfrm>
            <a:off x="2035519" y="5438837"/>
            <a:ext cx="11930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m examples</a:t>
            </a:r>
          </a:p>
        </p:txBody>
      </p:sp>
    </p:spTree>
    <p:extLst>
      <p:ext uri="{BB962C8B-B14F-4D97-AF65-F5344CB8AC3E}">
        <p14:creationId xmlns:p14="http://schemas.microsoft.com/office/powerpoint/2010/main" val="1822255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 animBg="1"/>
      <p:bldP spid="17" grpId="0"/>
      <p:bldP spid="18" grpId="0"/>
      <p:bldP spid="19" grpId="0"/>
      <p:bldP spid="20" grpId="0"/>
      <p:bldP spid="22" grpId="0"/>
      <p:bldP spid="25" grpId="0"/>
      <p:bldP spid="59" grpId="0"/>
      <p:bldP spid="60" grpId="0"/>
      <p:bldP spid="61" grpId="0"/>
      <p:bldP spid="62" grpId="0" animBg="1"/>
      <p:bldP spid="63" grpId="0"/>
      <p:bldP spid="64" grpId="0"/>
      <p:bldP spid="65" grpId="0"/>
      <p:bldP spid="66" grpId="0"/>
      <p:bldP spid="67" grpId="0"/>
      <p:bldP spid="68" grpId="0"/>
      <p:bldP spid="69" grpId="0" animBg="1"/>
      <p:bldP spid="70" grpId="0"/>
      <p:bldP spid="71" grpId="0"/>
      <p:bldP spid="72" grpId="0"/>
      <p:bldP spid="7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F04494-8D75-3B45-BE17-A7EB9CB6DF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18215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Dimension check and </a:t>
            </a:r>
            <a:r>
              <a:rPr lang="en-US" sz="3600" dirty="0" err="1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rowsum</a:t>
            </a:r>
            <a:endParaRPr lang="en-US" sz="3600" dirty="0">
              <a:latin typeface="Apple Symbols" panose="02000000000000000000" pitchFamily="2" charset="-79"/>
              <a:ea typeface="Apple Symbols" panose="02000000000000000000" pitchFamily="2" charset="-79"/>
              <a:cs typeface="Apple Symbols" panose="02000000000000000000" pitchFamily="2" charset="-79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B32188-F280-2F42-8E9A-88955AA8B1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96F0D-8A8D-E54C-AD8F-4811A474B775}" type="datetime1">
              <a:rPr lang="en-US" smtClean="0"/>
              <a:t>9/26/18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A90ED4-EC8C-0C42-A654-B08913D639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Learning, SDSU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548173-B0B8-F145-A01F-1E3E8F82A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264B7-8E8E-C346-A13A-10BC2FB604AF}" type="slidenum">
              <a:rPr lang="en-US" smtClean="0"/>
              <a:t>17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DBFD72C-377B-D145-9C51-2D46CC7819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3421" y="98463"/>
            <a:ext cx="910525" cy="63291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AC4B955-F5E3-AD42-9FE6-55B19FD6874F}"/>
                  </a:ext>
                </a:extLst>
              </p:cNvPr>
              <p:cNvSpPr txBox="1"/>
              <p:nvPr/>
            </p:nvSpPr>
            <p:spPr>
              <a:xfrm>
                <a:off x="655863" y="1593440"/>
                <a:ext cx="1470467" cy="2568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𝑑𝑍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[2]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[2]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AC4B955-F5E3-AD42-9FE6-55B19FD687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863" y="1593440"/>
                <a:ext cx="1470467" cy="256802"/>
              </a:xfrm>
              <a:prstGeom prst="rect">
                <a:avLst/>
              </a:prstGeom>
              <a:blipFill>
                <a:blip r:embed="rId3"/>
                <a:stretch>
                  <a:fillRect l="-2586" r="-2586"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DBD2737-D467-4347-B13D-74E80EC5A6EB}"/>
                  </a:ext>
                </a:extLst>
              </p:cNvPr>
              <p:cNvSpPr txBox="1"/>
              <p:nvPr/>
            </p:nvSpPr>
            <p:spPr>
              <a:xfrm>
                <a:off x="655863" y="1968355"/>
                <a:ext cx="1943224" cy="4610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𝑑𝑊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[2]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𝑑𝑍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[2]</m:t>
                          </m:r>
                        </m:sup>
                      </m:sSup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DBD2737-D467-4347-B13D-74E80EC5A6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863" y="1968355"/>
                <a:ext cx="1943224" cy="461024"/>
              </a:xfrm>
              <a:prstGeom prst="rect">
                <a:avLst/>
              </a:prstGeom>
              <a:blipFill>
                <a:blip r:embed="rId4"/>
                <a:stretch>
                  <a:fillRect l="-1948" b="-8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9589AC9-C7E3-0841-A45F-445C57C06179}"/>
                  </a:ext>
                </a:extLst>
              </p:cNvPr>
              <p:cNvSpPr txBox="1"/>
              <p:nvPr/>
            </p:nvSpPr>
            <p:spPr>
              <a:xfrm>
                <a:off x="655863" y="2458220"/>
                <a:ext cx="2299178" cy="46262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𝑑𝑏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[2]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f>
                            <m:f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den>
                          </m:f>
                          <m:r>
                            <m:rPr>
                              <m:nor/>
                            </m:rPr>
                            <a:rPr lang="en-US" sz="1600" b="0" i="0" smtClean="0">
                              <a:latin typeface="Cambria Math" panose="02040503050406030204" pitchFamily="18" charset="0"/>
                            </a:rPr>
                            <m:t>rowsum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𝑑𝑍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[2]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9589AC9-C7E3-0841-A45F-445C57C061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863" y="2458220"/>
                <a:ext cx="2299178" cy="462627"/>
              </a:xfrm>
              <a:prstGeom prst="rect">
                <a:avLst/>
              </a:prstGeom>
              <a:blipFill>
                <a:blip r:embed="rId5"/>
                <a:stretch>
                  <a:fillRect l="-1648" t="-2703" r="-2198" b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B2B81DC-2952-7141-B8ED-5F28398E44C2}"/>
                  </a:ext>
                </a:extLst>
              </p:cNvPr>
              <p:cNvSpPr txBox="1"/>
              <p:nvPr/>
            </p:nvSpPr>
            <p:spPr>
              <a:xfrm>
                <a:off x="655863" y="3426623"/>
                <a:ext cx="2588081" cy="2632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𝑑𝑍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[2]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′(</m:t>
                      </m:r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B2B81DC-2952-7141-B8ED-5F28398E44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863" y="3426623"/>
                <a:ext cx="2588081" cy="263214"/>
              </a:xfrm>
              <a:prstGeom prst="rect">
                <a:avLst/>
              </a:prstGeom>
              <a:blipFill>
                <a:blip r:embed="rId6"/>
                <a:stretch>
                  <a:fillRect l="-1471" r="-2451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C27317D-6A6E-D249-B411-1B890CB0BE03}"/>
                  </a:ext>
                </a:extLst>
              </p:cNvPr>
              <p:cNvSpPr txBox="1"/>
              <p:nvPr/>
            </p:nvSpPr>
            <p:spPr>
              <a:xfrm>
                <a:off x="628650" y="3800673"/>
                <a:ext cx="1794979" cy="4626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𝑑𝑊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𝑑𝑍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p>
                      <m:sSup>
                        <m:sSup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C27317D-6A6E-D249-B411-1B890CB0BE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3800673"/>
                <a:ext cx="1794979" cy="462627"/>
              </a:xfrm>
              <a:prstGeom prst="rect">
                <a:avLst/>
              </a:prstGeom>
              <a:blipFill>
                <a:blip r:embed="rId7"/>
                <a:stretch>
                  <a:fillRect l="-704"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FDE5B0A-C8D8-2949-B5A2-41BCA845DFEF}"/>
                  </a:ext>
                </a:extLst>
              </p:cNvPr>
              <p:cNvSpPr txBox="1"/>
              <p:nvPr/>
            </p:nvSpPr>
            <p:spPr>
              <a:xfrm>
                <a:off x="655863" y="4297815"/>
                <a:ext cx="2299178" cy="46262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𝑑𝑏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f>
                            <m:f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den>
                          </m:f>
                          <m:r>
                            <m:rPr>
                              <m:nor/>
                            </m:rPr>
                            <a:rPr lang="en-US" sz="1600" b="0" i="0" smtClean="0">
                              <a:latin typeface="Cambria Math" panose="02040503050406030204" pitchFamily="18" charset="0"/>
                            </a:rPr>
                            <m:t>rowsum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𝑑𝑍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FDE5B0A-C8D8-2949-B5A2-41BCA845DF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863" y="4297815"/>
                <a:ext cx="2299178" cy="462627"/>
              </a:xfrm>
              <a:prstGeom prst="rect">
                <a:avLst/>
              </a:prstGeom>
              <a:blipFill>
                <a:blip r:embed="rId8"/>
                <a:stretch>
                  <a:fillRect l="-1648" r="-2198"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" name="Group 22">
            <a:extLst>
              <a:ext uri="{FF2B5EF4-FFF2-40B4-BE49-F238E27FC236}">
                <a16:creationId xmlns:a16="http://schemas.microsoft.com/office/drawing/2014/main" id="{47610992-9A77-454C-9E3A-4859AE8327F9}"/>
              </a:ext>
            </a:extLst>
          </p:cNvPr>
          <p:cNvGrpSpPr/>
          <p:nvPr/>
        </p:nvGrpSpPr>
        <p:grpSpPr>
          <a:xfrm>
            <a:off x="3116457" y="2045458"/>
            <a:ext cx="2998593" cy="296813"/>
            <a:chOff x="2955041" y="2060934"/>
            <a:chExt cx="2998593" cy="29681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CA56ED13-04FC-CC4D-B02B-AFE9AC8E1696}"/>
                    </a:ext>
                  </a:extLst>
                </p:cNvPr>
                <p:cNvSpPr txBox="1"/>
                <p:nvPr/>
              </p:nvSpPr>
              <p:spPr>
                <a:xfrm>
                  <a:off x="2955041" y="2060934"/>
                  <a:ext cx="778931" cy="28879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[2]</m:t>
                            </m:r>
                          </m:sup>
                        </m:sSup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CA56ED13-04FC-CC4D-B02B-AFE9AC8E169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5041" y="2060934"/>
                  <a:ext cx="778931" cy="288797"/>
                </a:xfrm>
                <a:prstGeom prst="rect">
                  <a:avLst/>
                </a:prstGeom>
                <a:blipFill>
                  <a:blip r:embed="rId9"/>
                  <a:stretch>
                    <a:fillRect l="-3175" t="-8333" r="-158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F9C7FD09-CF5D-4144-B866-8A0EC18A5490}"/>
                    </a:ext>
                  </a:extLst>
                </p:cNvPr>
                <p:cNvSpPr txBox="1"/>
                <p:nvPr/>
              </p:nvSpPr>
              <p:spPr>
                <a:xfrm>
                  <a:off x="3874773" y="2063433"/>
                  <a:ext cx="778931" cy="28879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[1]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F9C7FD09-CF5D-4144-B866-8A0EC18A549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74773" y="2063433"/>
                  <a:ext cx="778931" cy="288797"/>
                </a:xfrm>
                <a:prstGeom prst="rect">
                  <a:avLst/>
                </a:prstGeom>
                <a:blipFill>
                  <a:blip r:embed="rId10"/>
                  <a:stretch>
                    <a:fillRect l="-3226" t="-4167" r="-483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888BE9B7-067D-A948-A75B-6DB0341A9C8A}"/>
                    </a:ext>
                  </a:extLst>
                </p:cNvPr>
                <p:cNvSpPr txBox="1"/>
                <p:nvPr/>
              </p:nvSpPr>
              <p:spPr>
                <a:xfrm>
                  <a:off x="5009658" y="2068950"/>
                  <a:ext cx="943976" cy="28879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[2]</m:t>
                            </m:r>
                          </m:sup>
                        </m:sSup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[1]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888BE9B7-067D-A948-A75B-6DB0341A9C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09658" y="2068950"/>
                  <a:ext cx="943976" cy="288797"/>
                </a:xfrm>
                <a:prstGeom prst="rect">
                  <a:avLst/>
                </a:prstGeom>
                <a:blipFill>
                  <a:blip r:embed="rId11"/>
                  <a:stretch>
                    <a:fillRect l="-2632" t="-8696" r="-263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96F61811-22C9-AE47-981B-AC0B740C3AB4}"/>
                </a:ext>
              </a:extLst>
            </p:cNvPr>
            <p:cNvCxnSpPr>
              <a:stCxn id="16" idx="3"/>
              <a:endCxn id="17" idx="1"/>
            </p:cNvCxnSpPr>
            <p:nvPr/>
          </p:nvCxnSpPr>
          <p:spPr>
            <a:xfrm>
              <a:off x="4653704" y="2207832"/>
              <a:ext cx="355954" cy="551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CEEB742-60A8-C34B-9FA2-63C52F9DEE53}"/>
                  </a:ext>
                </a:extLst>
              </p:cNvPr>
              <p:cNvSpPr txBox="1"/>
              <p:nvPr/>
            </p:nvSpPr>
            <p:spPr>
              <a:xfrm>
                <a:off x="3017114" y="2476654"/>
                <a:ext cx="5498236" cy="4849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</m:oMath>
                </a14:m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  <a:r>
                  <a:rPr lang="en-US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np.sum</a:t>
                </a: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𝑑𝑍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[2]</m:t>
                        </m:r>
                      </m:sup>
                    </m:sSup>
                  </m:oMath>
                </a14:m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, axis=1, </a:t>
                </a:r>
                <a:r>
                  <a:rPr lang="en-US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keepdims</a:t>
                </a: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=True)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CEEB742-60A8-C34B-9FA2-63C52F9DEE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7114" y="2476654"/>
                <a:ext cx="5498236" cy="484941"/>
              </a:xfrm>
              <a:prstGeom prst="rect">
                <a:avLst/>
              </a:prstGeom>
              <a:blipFill>
                <a:blip r:embed="rId12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" name="Group 23">
            <a:extLst>
              <a:ext uri="{FF2B5EF4-FFF2-40B4-BE49-F238E27FC236}">
                <a16:creationId xmlns:a16="http://schemas.microsoft.com/office/drawing/2014/main" id="{5A5308C6-CF89-6A44-AEDB-AC45D0632B7D}"/>
              </a:ext>
            </a:extLst>
          </p:cNvPr>
          <p:cNvGrpSpPr/>
          <p:nvPr/>
        </p:nvGrpSpPr>
        <p:grpSpPr>
          <a:xfrm>
            <a:off x="3692439" y="3395523"/>
            <a:ext cx="3084096" cy="294314"/>
            <a:chOff x="2955041" y="2055417"/>
            <a:chExt cx="3084096" cy="29431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0B7865A0-3406-DA44-96E3-510525F0A492}"/>
                    </a:ext>
                  </a:extLst>
                </p:cNvPr>
                <p:cNvSpPr txBox="1"/>
                <p:nvPr/>
              </p:nvSpPr>
              <p:spPr>
                <a:xfrm>
                  <a:off x="2955041" y="2060934"/>
                  <a:ext cx="943976" cy="28879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[1]</m:t>
                            </m:r>
                          </m:sup>
                        </m:sSup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[2]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0B7865A0-3406-DA44-96E3-510525F0A4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5041" y="2060934"/>
                  <a:ext cx="943976" cy="288797"/>
                </a:xfrm>
                <a:prstGeom prst="rect">
                  <a:avLst/>
                </a:prstGeom>
                <a:blipFill>
                  <a:blip r:embed="rId13"/>
                  <a:stretch>
                    <a:fillRect l="-2667" t="-8333" r="-4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67C680F3-A471-484A-84CB-448DD02888E7}"/>
                    </a:ext>
                  </a:extLst>
                </p:cNvPr>
                <p:cNvSpPr txBox="1"/>
                <p:nvPr/>
              </p:nvSpPr>
              <p:spPr>
                <a:xfrm>
                  <a:off x="4125321" y="2055417"/>
                  <a:ext cx="778931" cy="28879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[2]</m:t>
                            </m:r>
                          </m:sup>
                        </m:sSup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67C680F3-A471-484A-84CB-448DD02888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25321" y="2055417"/>
                  <a:ext cx="778931" cy="288797"/>
                </a:xfrm>
                <a:prstGeom prst="rect">
                  <a:avLst/>
                </a:prstGeom>
                <a:blipFill>
                  <a:blip r:embed="rId14"/>
                  <a:stretch>
                    <a:fillRect l="-3226" t="-4167" r="-32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D9BDAC66-F1C9-7F4E-9EA8-11C7F667AA62}"/>
                    </a:ext>
                  </a:extLst>
                </p:cNvPr>
                <p:cNvSpPr txBox="1"/>
                <p:nvPr/>
              </p:nvSpPr>
              <p:spPr>
                <a:xfrm>
                  <a:off x="5260206" y="2060934"/>
                  <a:ext cx="778931" cy="28879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]</m:t>
                            </m:r>
                          </m:sup>
                        </m:sSup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D9BDAC66-F1C9-7F4E-9EA8-11C7F667AA6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60206" y="2060934"/>
                  <a:ext cx="778931" cy="288797"/>
                </a:xfrm>
                <a:prstGeom prst="rect">
                  <a:avLst/>
                </a:prstGeom>
                <a:blipFill>
                  <a:blip r:embed="rId15"/>
                  <a:stretch>
                    <a:fillRect l="-3175" t="-8333" r="-158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549B2802-D6FE-FB43-8233-B27600A9D5F8}"/>
                </a:ext>
              </a:extLst>
            </p:cNvPr>
            <p:cNvCxnSpPr>
              <a:stCxn id="26" idx="3"/>
              <a:endCxn id="27" idx="1"/>
            </p:cNvCxnSpPr>
            <p:nvPr/>
          </p:nvCxnSpPr>
          <p:spPr>
            <a:xfrm>
              <a:off x="4904252" y="2199816"/>
              <a:ext cx="355954" cy="551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38B261F-C0E6-D744-AE81-24DC39D5B3D0}"/>
                  </a:ext>
                </a:extLst>
              </p:cNvPr>
              <p:cNvSpPr txBox="1"/>
              <p:nvPr/>
            </p:nvSpPr>
            <p:spPr>
              <a:xfrm>
                <a:off x="3028950" y="4286657"/>
                <a:ext cx="5498236" cy="4849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</m:oMath>
                </a14:m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  <a:r>
                  <a:rPr lang="en-US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np.sum</a:t>
                </a: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𝑑𝑍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p>
                  </m:oMath>
                </a14:m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, axis=1, </a:t>
                </a:r>
                <a:r>
                  <a:rPr lang="en-US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keepdims</a:t>
                </a: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=True)</a:t>
                </a: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38B261F-C0E6-D744-AE81-24DC39D5B3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8950" y="4286657"/>
                <a:ext cx="5498236" cy="484941"/>
              </a:xfrm>
              <a:prstGeom prst="rect">
                <a:avLst/>
              </a:prstGeom>
              <a:blipFill>
                <a:blip r:embed="rId16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14008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05895F-62F6-F241-A1C8-EBD874B688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941160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Recap: Forward and backward (</a:t>
            </a:r>
            <a:r>
              <a:rPr lang="en-US" sz="3600" i="1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m</a:t>
            </a:r>
            <a:r>
              <a:rPr lang="en-US" sz="36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 examples)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3D52A5-EE7E-0647-9947-6977E9B85F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96F0D-8A8D-E54C-AD8F-4811A474B775}" type="datetime1">
              <a:rPr lang="en-US" smtClean="0"/>
              <a:t>9/26/18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9BFB46-A257-9E4B-A010-6C99718AEC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Learning, SDSU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AB3EF7-1A45-4042-A1BB-94CF19D545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264B7-8E8E-C346-A13A-10BC2FB604AF}" type="slidenum">
              <a:rPr lang="en-US" smtClean="0"/>
              <a:t>18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9ABE272-8752-EB4D-9AA7-66A6F179E4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3421" y="98463"/>
            <a:ext cx="910525" cy="632918"/>
          </a:xfrm>
          <a:prstGeom prst="rect">
            <a:avLst/>
          </a:prstGeom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19B55D87-F99C-1549-AF6E-F9C2162FEA98}"/>
              </a:ext>
            </a:extLst>
          </p:cNvPr>
          <p:cNvGrpSpPr/>
          <p:nvPr/>
        </p:nvGrpSpPr>
        <p:grpSpPr>
          <a:xfrm>
            <a:off x="2175277" y="2407972"/>
            <a:ext cx="4094275" cy="2128918"/>
            <a:chOff x="1529818" y="2255572"/>
            <a:chExt cx="4094275" cy="2128918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B720AA63-AA52-1448-A201-64420F8EFC19}"/>
                </a:ext>
              </a:extLst>
            </p:cNvPr>
            <p:cNvGrpSpPr/>
            <p:nvPr/>
          </p:nvGrpSpPr>
          <p:grpSpPr>
            <a:xfrm>
              <a:off x="2648088" y="2255572"/>
              <a:ext cx="2976005" cy="2128918"/>
              <a:chOff x="3649703" y="1194538"/>
              <a:chExt cx="2976005" cy="212891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" name="Rectangle 8">
                    <a:extLst>
                      <a:ext uri="{FF2B5EF4-FFF2-40B4-BE49-F238E27FC236}">
                        <a16:creationId xmlns:a16="http://schemas.microsoft.com/office/drawing/2014/main" id="{D0D71E63-D602-DC4D-ABE1-195074C4D9A2}"/>
                      </a:ext>
                    </a:extLst>
                  </p:cNvPr>
                  <p:cNvSpPr/>
                  <p:nvPr/>
                </p:nvSpPr>
                <p:spPr>
                  <a:xfrm>
                    <a:off x="3655511" y="1464063"/>
                    <a:ext cx="622030" cy="438262"/>
                  </a:xfrm>
                  <a:prstGeom prst="rect">
                    <a:avLst/>
                  </a:prstGeom>
                  <a:ln>
                    <a:noFill/>
                  </a:ln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9" name="Rectangle 8">
                    <a:extLst>
                      <a:ext uri="{FF2B5EF4-FFF2-40B4-BE49-F238E27FC236}">
                        <a16:creationId xmlns:a16="http://schemas.microsoft.com/office/drawing/2014/main" id="{D0D71E63-D602-DC4D-ABE1-195074C4D9A2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655511" y="1464063"/>
                    <a:ext cx="622030" cy="438262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b="-2857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Rectangle 9">
                    <a:extLst>
                      <a:ext uri="{FF2B5EF4-FFF2-40B4-BE49-F238E27FC236}">
                        <a16:creationId xmlns:a16="http://schemas.microsoft.com/office/drawing/2014/main" id="{EB7E3932-447C-5D49-A01E-59B1948397E6}"/>
                      </a:ext>
                    </a:extLst>
                  </p:cNvPr>
                  <p:cNvSpPr/>
                  <p:nvPr/>
                </p:nvSpPr>
                <p:spPr>
                  <a:xfrm>
                    <a:off x="3649703" y="2050146"/>
                    <a:ext cx="622030" cy="438518"/>
                  </a:xfrm>
                  <a:prstGeom prst="rect">
                    <a:avLst/>
                  </a:prstGeom>
                  <a:ln>
                    <a:noFill/>
                  </a:ln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0" name="Rectangle 9">
                    <a:extLst>
                      <a:ext uri="{FF2B5EF4-FFF2-40B4-BE49-F238E27FC236}">
                        <a16:creationId xmlns:a16="http://schemas.microsoft.com/office/drawing/2014/main" id="{EB7E3932-447C-5D49-A01E-59B1948397E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649703" y="2050146"/>
                    <a:ext cx="622030" cy="438518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Rectangle 10">
                    <a:extLst>
                      <a:ext uri="{FF2B5EF4-FFF2-40B4-BE49-F238E27FC236}">
                        <a16:creationId xmlns:a16="http://schemas.microsoft.com/office/drawing/2014/main" id="{27CFB1AC-1BFD-144C-B95A-F467CC91852C}"/>
                      </a:ext>
                    </a:extLst>
                  </p:cNvPr>
                  <p:cNvSpPr/>
                  <p:nvPr/>
                </p:nvSpPr>
                <p:spPr>
                  <a:xfrm>
                    <a:off x="3649703" y="2631951"/>
                    <a:ext cx="622030" cy="439929"/>
                  </a:xfrm>
                  <a:prstGeom prst="rect">
                    <a:avLst/>
                  </a:prstGeom>
                  <a:ln>
                    <a:noFill/>
                  </a:ln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1" name="Rectangle 10">
                    <a:extLst>
                      <a:ext uri="{FF2B5EF4-FFF2-40B4-BE49-F238E27FC236}">
                        <a16:creationId xmlns:a16="http://schemas.microsoft.com/office/drawing/2014/main" id="{27CFB1AC-1BFD-144C-B95A-F467CC91852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649703" y="2631951"/>
                    <a:ext cx="622030" cy="439929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b="-2857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56962568-2D09-224D-9651-342EF9571773}"/>
                  </a:ext>
                </a:extLst>
              </p:cNvPr>
              <p:cNvSpPr/>
              <p:nvPr/>
            </p:nvSpPr>
            <p:spPr>
              <a:xfrm>
                <a:off x="4983083" y="1194538"/>
                <a:ext cx="357334" cy="357334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89C019EA-DD25-A84C-897F-B492B9F80258}"/>
                  </a:ext>
                </a:extLst>
              </p:cNvPr>
              <p:cNvSpPr/>
              <p:nvPr/>
            </p:nvSpPr>
            <p:spPr>
              <a:xfrm>
                <a:off x="4983083" y="1785066"/>
                <a:ext cx="357334" cy="357334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35E38612-5F57-AF40-9AE5-4798C209FD8D}"/>
                  </a:ext>
                </a:extLst>
              </p:cNvPr>
              <p:cNvSpPr/>
              <p:nvPr/>
            </p:nvSpPr>
            <p:spPr>
              <a:xfrm>
                <a:off x="4971973" y="2375594"/>
                <a:ext cx="357334" cy="357334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AD1C8830-64F5-094D-A3BF-21F1402B9BC3}"/>
                  </a:ext>
                </a:extLst>
              </p:cNvPr>
              <p:cNvSpPr/>
              <p:nvPr/>
            </p:nvSpPr>
            <p:spPr>
              <a:xfrm>
                <a:off x="4971973" y="2966122"/>
                <a:ext cx="357334" cy="357334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2D34BA9A-C348-514B-B8FF-B223AB815B17}"/>
                  </a:ext>
                </a:extLst>
              </p:cNvPr>
              <p:cNvSpPr/>
              <p:nvPr/>
            </p:nvSpPr>
            <p:spPr>
              <a:xfrm>
                <a:off x="5757716" y="2056924"/>
                <a:ext cx="357334" cy="357334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2C940149-B5EC-1D41-A8AE-CE40AC38385B}"/>
                      </a:ext>
                    </a:extLst>
                  </p:cNvPr>
                  <p:cNvSpPr txBox="1"/>
                  <p:nvPr/>
                </p:nvSpPr>
                <p:spPr>
                  <a:xfrm>
                    <a:off x="6438990" y="2090499"/>
                    <a:ext cx="186718" cy="276999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FFCF7746-9E72-074B-B4F9-58090CFE388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438990" y="2090499"/>
                    <a:ext cx="186718" cy="276999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 l="-25000" t="-13043" r="-25000" b="-21739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1B57775B-8CD5-7241-8620-6927B445FED9}"/>
                  </a:ext>
                </a:extLst>
              </p:cNvPr>
              <p:cNvCxnSpPr>
                <a:cxnSpLocks/>
                <a:stCxn id="9" idx="3"/>
                <a:endCxn id="12" idx="2"/>
              </p:cNvCxnSpPr>
              <p:nvPr/>
            </p:nvCxnSpPr>
            <p:spPr>
              <a:xfrm flipV="1">
                <a:off x="4277541" y="1373205"/>
                <a:ext cx="705542" cy="30998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30DF2ECE-B863-2A4E-8F3F-C587E1DB87C6}"/>
                  </a:ext>
                </a:extLst>
              </p:cNvPr>
              <p:cNvCxnSpPr>
                <a:cxnSpLocks/>
                <a:stCxn id="10" idx="3"/>
                <a:endCxn id="12" idx="2"/>
              </p:cNvCxnSpPr>
              <p:nvPr/>
            </p:nvCxnSpPr>
            <p:spPr>
              <a:xfrm flipV="1">
                <a:off x="4271733" y="1373205"/>
                <a:ext cx="711350" cy="89620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CD72310F-C877-6040-B552-0285284C7B80}"/>
                  </a:ext>
                </a:extLst>
              </p:cNvPr>
              <p:cNvCxnSpPr>
                <a:cxnSpLocks/>
                <a:stCxn id="11" idx="3"/>
                <a:endCxn id="12" idx="2"/>
              </p:cNvCxnSpPr>
              <p:nvPr/>
            </p:nvCxnSpPr>
            <p:spPr>
              <a:xfrm flipV="1">
                <a:off x="4271733" y="1373205"/>
                <a:ext cx="711350" cy="147871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0F64FA83-5092-D545-866A-0590766076E9}"/>
                  </a:ext>
                </a:extLst>
              </p:cNvPr>
              <p:cNvCxnSpPr>
                <a:cxnSpLocks/>
                <a:stCxn id="9" idx="3"/>
                <a:endCxn id="13" idx="2"/>
              </p:cNvCxnSpPr>
              <p:nvPr/>
            </p:nvCxnSpPr>
            <p:spPr>
              <a:xfrm>
                <a:off x="4277541" y="1683194"/>
                <a:ext cx="705542" cy="28053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4FF94BB8-F79A-1244-B89B-D639C9ED5AE8}"/>
                  </a:ext>
                </a:extLst>
              </p:cNvPr>
              <p:cNvCxnSpPr>
                <a:cxnSpLocks/>
                <a:stCxn id="9" idx="3"/>
                <a:endCxn id="14" idx="2"/>
              </p:cNvCxnSpPr>
              <p:nvPr/>
            </p:nvCxnSpPr>
            <p:spPr>
              <a:xfrm>
                <a:off x="4277541" y="1683194"/>
                <a:ext cx="694432" cy="87106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CF5C2CE5-D991-C240-BDB4-8A8D3EDC9957}"/>
                  </a:ext>
                </a:extLst>
              </p:cNvPr>
              <p:cNvCxnSpPr>
                <a:cxnSpLocks/>
                <a:stCxn id="9" idx="3"/>
                <a:endCxn id="15" idx="2"/>
              </p:cNvCxnSpPr>
              <p:nvPr/>
            </p:nvCxnSpPr>
            <p:spPr>
              <a:xfrm>
                <a:off x="4277541" y="1683194"/>
                <a:ext cx="694432" cy="1461595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AF2512FB-1335-E74C-BDE5-5EEA17832C0B}"/>
                  </a:ext>
                </a:extLst>
              </p:cNvPr>
              <p:cNvCxnSpPr>
                <a:cxnSpLocks/>
                <a:stCxn id="10" idx="3"/>
                <a:endCxn id="13" idx="2"/>
              </p:cNvCxnSpPr>
              <p:nvPr/>
            </p:nvCxnSpPr>
            <p:spPr>
              <a:xfrm flipV="1">
                <a:off x="4271733" y="1963733"/>
                <a:ext cx="711350" cy="30567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6B188EE5-8D39-164E-B981-64F7126C70E9}"/>
                  </a:ext>
                </a:extLst>
              </p:cNvPr>
              <p:cNvCxnSpPr>
                <a:cxnSpLocks/>
                <a:stCxn id="10" idx="3"/>
                <a:endCxn id="15" idx="2"/>
              </p:cNvCxnSpPr>
              <p:nvPr/>
            </p:nvCxnSpPr>
            <p:spPr>
              <a:xfrm>
                <a:off x="4271733" y="2269405"/>
                <a:ext cx="700240" cy="87538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E4BB0D0F-DC99-C64E-AA36-3962D2BE2E4A}"/>
                  </a:ext>
                </a:extLst>
              </p:cNvPr>
              <p:cNvCxnSpPr>
                <a:cxnSpLocks/>
                <a:stCxn id="10" idx="3"/>
                <a:endCxn id="14" idx="2"/>
              </p:cNvCxnSpPr>
              <p:nvPr/>
            </p:nvCxnSpPr>
            <p:spPr>
              <a:xfrm>
                <a:off x="4271733" y="2269405"/>
                <a:ext cx="700240" cy="28485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0BA91FB3-AE10-DC4B-9F0B-1DB984FA76A1}"/>
                  </a:ext>
                </a:extLst>
              </p:cNvPr>
              <p:cNvCxnSpPr>
                <a:cxnSpLocks/>
                <a:stCxn id="11" idx="3"/>
                <a:endCxn id="15" idx="2"/>
              </p:cNvCxnSpPr>
              <p:nvPr/>
            </p:nvCxnSpPr>
            <p:spPr>
              <a:xfrm>
                <a:off x="4271733" y="2851916"/>
                <a:ext cx="700240" cy="292873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887DC2BC-34FC-0542-A0E2-074DDCEB2A14}"/>
                  </a:ext>
                </a:extLst>
              </p:cNvPr>
              <p:cNvCxnSpPr>
                <a:cxnSpLocks/>
                <a:stCxn id="11" idx="3"/>
                <a:endCxn id="14" idx="2"/>
              </p:cNvCxnSpPr>
              <p:nvPr/>
            </p:nvCxnSpPr>
            <p:spPr>
              <a:xfrm flipV="1">
                <a:off x="4271733" y="2554261"/>
                <a:ext cx="700240" cy="297655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EC141CD8-B8E5-204C-BCD5-D475CB72FAF0}"/>
                  </a:ext>
                </a:extLst>
              </p:cNvPr>
              <p:cNvCxnSpPr>
                <a:cxnSpLocks/>
                <a:stCxn id="11" idx="3"/>
                <a:endCxn id="13" idx="2"/>
              </p:cNvCxnSpPr>
              <p:nvPr/>
            </p:nvCxnSpPr>
            <p:spPr>
              <a:xfrm flipV="1">
                <a:off x="4271733" y="1963733"/>
                <a:ext cx="711350" cy="888183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70718432-3F35-7547-96F0-4019B4A9CB30}"/>
                  </a:ext>
                </a:extLst>
              </p:cNvPr>
              <p:cNvCxnSpPr>
                <a:cxnSpLocks/>
                <a:stCxn id="12" idx="5"/>
                <a:endCxn id="16" idx="2"/>
              </p:cNvCxnSpPr>
              <p:nvPr/>
            </p:nvCxnSpPr>
            <p:spPr>
              <a:xfrm>
                <a:off x="5288087" y="1499542"/>
                <a:ext cx="469629" cy="73604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63935DD3-A656-8F48-B2B6-965C97EB1441}"/>
                  </a:ext>
                </a:extLst>
              </p:cNvPr>
              <p:cNvCxnSpPr>
                <a:cxnSpLocks/>
                <a:stCxn id="13" idx="6"/>
                <a:endCxn id="16" idx="2"/>
              </p:cNvCxnSpPr>
              <p:nvPr/>
            </p:nvCxnSpPr>
            <p:spPr>
              <a:xfrm>
                <a:off x="5340417" y="1963733"/>
                <a:ext cx="417299" cy="27185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312A22AE-240A-1543-8B4F-D178E6CD133B}"/>
                  </a:ext>
                </a:extLst>
              </p:cNvPr>
              <p:cNvCxnSpPr>
                <a:cxnSpLocks/>
                <a:stCxn id="14" idx="6"/>
                <a:endCxn id="16" idx="2"/>
              </p:cNvCxnSpPr>
              <p:nvPr/>
            </p:nvCxnSpPr>
            <p:spPr>
              <a:xfrm flipV="1">
                <a:off x="5329307" y="2235591"/>
                <a:ext cx="428409" cy="31867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A7FA1254-8A9C-FD45-879E-D25EADD75BFB}"/>
                  </a:ext>
                </a:extLst>
              </p:cNvPr>
              <p:cNvCxnSpPr>
                <a:cxnSpLocks/>
                <a:stCxn id="15" idx="6"/>
                <a:endCxn id="16" idx="2"/>
              </p:cNvCxnSpPr>
              <p:nvPr/>
            </p:nvCxnSpPr>
            <p:spPr>
              <a:xfrm flipV="1">
                <a:off x="5329307" y="2235591"/>
                <a:ext cx="428409" cy="90919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242A8B1E-BCC7-2B42-9E45-8E20A9AD8AA7}"/>
                  </a:ext>
                </a:extLst>
              </p:cNvPr>
              <p:cNvCxnSpPr>
                <a:cxnSpLocks/>
                <a:stCxn id="16" idx="6"/>
                <a:endCxn id="17" idx="1"/>
              </p:cNvCxnSpPr>
              <p:nvPr/>
            </p:nvCxnSpPr>
            <p:spPr>
              <a:xfrm flipV="1">
                <a:off x="6115050" y="2228999"/>
                <a:ext cx="323940" cy="659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D1FD66F0-4C25-D14E-AC20-73568E3EF9DF}"/>
                    </a:ext>
                  </a:extLst>
                </p:cNvPr>
                <p:cNvSpPr/>
                <p:nvPr/>
              </p:nvSpPr>
              <p:spPr>
                <a:xfrm>
                  <a:off x="2005029" y="2505123"/>
                  <a:ext cx="857671" cy="438262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  <m:sSubSup>
                          <m:sSub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D1FD66F0-4C25-D14E-AC20-73568E3EF9D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05029" y="2505123"/>
                  <a:ext cx="857671" cy="438262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87B17CB7-3747-4743-9D78-7C11A29D0655}"/>
                    </a:ext>
                  </a:extLst>
                </p:cNvPr>
                <p:cNvSpPr/>
                <p:nvPr/>
              </p:nvSpPr>
              <p:spPr>
                <a:xfrm>
                  <a:off x="1999221" y="3091206"/>
                  <a:ext cx="857671" cy="438518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  <m:sSubSup>
                          <m:sSub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87B17CB7-3747-4743-9D78-7C11A29D065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99221" y="3091206"/>
                  <a:ext cx="857671" cy="438518"/>
                </a:xfrm>
                <a:prstGeom prst="rect">
                  <a:avLst/>
                </a:prstGeom>
                <a:blipFill>
                  <a:blip r:embed="rId20"/>
                  <a:stretch>
                    <a:fillRect b="-2778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A12B4873-549B-684C-A568-B9F50B9D34C3}"/>
                    </a:ext>
                  </a:extLst>
                </p:cNvPr>
                <p:cNvSpPr/>
                <p:nvPr/>
              </p:nvSpPr>
              <p:spPr>
                <a:xfrm>
                  <a:off x="1999221" y="3673011"/>
                  <a:ext cx="857671" cy="439929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  <m:sSubSup>
                          <m:sSub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A12B4873-549B-684C-A568-B9F50B9D34C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99221" y="3673011"/>
                  <a:ext cx="857671" cy="439929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A12CCD07-8E88-804C-9D0E-4BBB4B2FADE8}"/>
                    </a:ext>
                  </a:extLst>
                </p:cNvPr>
                <p:cNvSpPr txBox="1"/>
                <p:nvPr/>
              </p:nvSpPr>
              <p:spPr>
                <a:xfrm>
                  <a:off x="1529818" y="3185856"/>
                  <a:ext cx="44486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A12CCD07-8E88-804C-9D0E-4BBB4B2FADE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9818" y="3185856"/>
                  <a:ext cx="444865" cy="276999"/>
                </a:xfrm>
                <a:prstGeom prst="rect">
                  <a:avLst/>
                </a:prstGeom>
                <a:blipFill>
                  <a:blip r:embed="rId22"/>
                  <a:stretch>
                    <a:fillRect l="-8333" r="-5556" b="-434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36A57765-926C-3A41-B35A-FC5C8778B31A}"/>
              </a:ext>
            </a:extLst>
          </p:cNvPr>
          <p:cNvCxnSpPr/>
          <p:nvPr/>
        </p:nvCxnSpPr>
        <p:spPr>
          <a:xfrm flipV="1">
            <a:off x="4056230" y="2419856"/>
            <a:ext cx="542416" cy="269525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34848E6-3DD9-E04A-9BF7-8065273001BF}"/>
              </a:ext>
            </a:extLst>
          </p:cNvPr>
          <p:cNvCxnSpPr>
            <a:cxnSpLocks/>
          </p:cNvCxnSpPr>
          <p:nvPr/>
        </p:nvCxnSpPr>
        <p:spPr>
          <a:xfrm>
            <a:off x="5007245" y="2510741"/>
            <a:ext cx="461203" cy="732865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70973CDF-7E65-5A4C-8DEE-0395B02706B8}"/>
              </a:ext>
            </a:extLst>
          </p:cNvPr>
          <p:cNvCxnSpPr>
            <a:cxnSpLocks/>
          </p:cNvCxnSpPr>
          <p:nvPr/>
        </p:nvCxnSpPr>
        <p:spPr>
          <a:xfrm flipH="1">
            <a:off x="5730613" y="3600912"/>
            <a:ext cx="626593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4165B398-2397-CA41-BA2A-D58D8AB2FCBE}"/>
              </a:ext>
            </a:extLst>
          </p:cNvPr>
          <p:cNvCxnSpPr>
            <a:cxnSpLocks/>
          </p:cNvCxnSpPr>
          <p:nvPr/>
        </p:nvCxnSpPr>
        <p:spPr>
          <a:xfrm flipH="1">
            <a:off x="5007245" y="3655104"/>
            <a:ext cx="418364" cy="89367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6CFDA45A-C802-8C4D-A8AF-BC79658D0949}"/>
                  </a:ext>
                </a:extLst>
              </p:cNvPr>
              <p:cNvSpPr txBox="1"/>
              <p:nvPr/>
            </p:nvSpPr>
            <p:spPr>
              <a:xfrm>
                <a:off x="4590451" y="1503470"/>
                <a:ext cx="1755994" cy="2568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p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6CFDA45A-C802-8C4D-A8AF-BC79658D09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0451" y="1503470"/>
                <a:ext cx="1755994" cy="256802"/>
              </a:xfrm>
              <a:prstGeom prst="rect">
                <a:avLst/>
              </a:prstGeom>
              <a:blipFill>
                <a:blip r:embed="rId23"/>
                <a:stretch>
                  <a:fillRect l="-1429" r="-714"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EEEA5A09-C5F6-AD40-A779-1E7900742D6F}"/>
                  </a:ext>
                </a:extLst>
              </p:cNvPr>
              <p:cNvSpPr/>
              <p:nvPr/>
            </p:nvSpPr>
            <p:spPr>
              <a:xfrm>
                <a:off x="4507101" y="1744014"/>
                <a:ext cx="1461489" cy="34913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p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EEEA5A09-C5F6-AD40-A779-1E7900742D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7101" y="1744014"/>
                <a:ext cx="1461489" cy="349135"/>
              </a:xfrm>
              <a:prstGeom prst="rect">
                <a:avLst/>
              </a:prstGeom>
              <a:blipFill>
                <a:blip r:embed="rId24"/>
                <a:stretch>
                  <a:fillRect b="-103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C2658039-A3D2-9D4D-90E0-04E9EF307A81}"/>
                  </a:ext>
                </a:extLst>
              </p:cNvPr>
              <p:cNvSpPr txBox="1"/>
              <p:nvPr/>
            </p:nvSpPr>
            <p:spPr>
              <a:xfrm>
                <a:off x="5535095" y="2543066"/>
                <a:ext cx="1950662" cy="2568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[2]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p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p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C2658039-A3D2-9D4D-90E0-04E9EF307A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5095" y="2543066"/>
                <a:ext cx="1950662" cy="256802"/>
              </a:xfrm>
              <a:prstGeom prst="rect">
                <a:avLst/>
              </a:prstGeom>
              <a:blipFill>
                <a:blip r:embed="rId25"/>
                <a:stretch>
                  <a:fillRect l="-1948" r="-1299" b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EC3481DF-5B27-5A41-BA09-EDD19305529A}"/>
                  </a:ext>
                </a:extLst>
              </p:cNvPr>
              <p:cNvSpPr/>
              <p:nvPr/>
            </p:nvSpPr>
            <p:spPr>
              <a:xfrm>
                <a:off x="5445448" y="2819848"/>
                <a:ext cx="1461490" cy="34913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EC3481DF-5B27-5A41-BA09-EDD1930552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5448" y="2819848"/>
                <a:ext cx="1461490" cy="349135"/>
              </a:xfrm>
              <a:prstGeom prst="rect">
                <a:avLst/>
              </a:prstGeom>
              <a:blipFill>
                <a:blip r:embed="rId26"/>
                <a:stretch>
                  <a:fillRect b="-103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Right Brace 47">
            <a:extLst>
              <a:ext uri="{FF2B5EF4-FFF2-40B4-BE49-F238E27FC236}">
                <a16:creationId xmlns:a16="http://schemas.microsoft.com/office/drawing/2014/main" id="{9C29960B-DD2E-F549-A5C6-E5BC68D0F2BC}"/>
              </a:ext>
            </a:extLst>
          </p:cNvPr>
          <p:cNvSpPr/>
          <p:nvPr/>
        </p:nvSpPr>
        <p:spPr>
          <a:xfrm rot="16200000">
            <a:off x="3122492" y="2021759"/>
            <a:ext cx="185733" cy="1045846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48EC244-D41A-0148-9AA0-0443B04351EE}"/>
              </a:ext>
            </a:extLst>
          </p:cNvPr>
          <p:cNvSpPr txBox="1"/>
          <p:nvPr/>
        </p:nvSpPr>
        <p:spPr>
          <a:xfrm>
            <a:off x="3030852" y="2113729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46638D7F-3937-E442-B98D-57EC15477B20}"/>
                  </a:ext>
                </a:extLst>
              </p:cNvPr>
              <p:cNvSpPr txBox="1"/>
              <p:nvPr/>
            </p:nvSpPr>
            <p:spPr>
              <a:xfrm>
                <a:off x="5468448" y="3955235"/>
                <a:ext cx="1470467" cy="2568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𝑑𝑍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[2]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[2]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46638D7F-3937-E442-B98D-57EC15477B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8448" y="3955235"/>
                <a:ext cx="1470467" cy="256802"/>
              </a:xfrm>
              <a:prstGeom prst="rect">
                <a:avLst/>
              </a:prstGeom>
              <a:blipFill>
                <a:blip r:embed="rId27"/>
                <a:stretch>
                  <a:fillRect l="-2586" r="-2586"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8EDD02CE-E38F-CC43-A737-40D70BCDF1FB}"/>
                  </a:ext>
                </a:extLst>
              </p:cNvPr>
              <p:cNvSpPr txBox="1"/>
              <p:nvPr/>
            </p:nvSpPr>
            <p:spPr>
              <a:xfrm>
                <a:off x="5451977" y="4238825"/>
                <a:ext cx="1943224" cy="4610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𝑑𝑊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[2]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𝑑𝑍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[2]</m:t>
                          </m:r>
                        </m:sup>
                      </m:sSup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8EDD02CE-E38F-CC43-A737-40D70BCDF1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1977" y="4238825"/>
                <a:ext cx="1943224" cy="461024"/>
              </a:xfrm>
              <a:prstGeom prst="rect">
                <a:avLst/>
              </a:prstGeom>
              <a:blipFill>
                <a:blip r:embed="rId28"/>
                <a:stretch>
                  <a:fillRect l="-1299" t="-2703" b="-8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31A262DF-A055-3A49-B24F-FBF92743A8B5}"/>
                  </a:ext>
                </a:extLst>
              </p:cNvPr>
              <p:cNvSpPr txBox="1"/>
              <p:nvPr/>
            </p:nvSpPr>
            <p:spPr>
              <a:xfrm>
                <a:off x="5425609" y="4719319"/>
                <a:ext cx="3928541" cy="6874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𝑑𝑏</m:t>
                        </m:r>
                      </m:e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[2]</m:t>
                        </m:r>
                      </m:sup>
                    </m:sSup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</m:oMath>
                </a14:m>
                <a:r>
                  <a:rPr lang="en-US" sz="16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  <a:r>
                  <a:rPr lang="en-US" sz="16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np.sum</a:t>
                </a:r>
                <a:r>
                  <a:rPr lang="en-US" sz="16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𝑑𝑍</m:t>
                        </m:r>
                      </m:e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[2]</m:t>
                        </m:r>
                      </m:sup>
                    </m:sSup>
                  </m:oMath>
                </a14:m>
                <a:r>
                  <a:rPr lang="en-US" sz="16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, axis=1, </a:t>
                </a:r>
                <a:r>
                  <a:rPr lang="en-US" sz="16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keepdims</a:t>
                </a:r>
                <a:r>
                  <a:rPr lang="en-US" sz="16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=True)</a:t>
                </a: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31A262DF-A055-3A49-B24F-FBF92743A8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5609" y="4719319"/>
                <a:ext cx="3928541" cy="687496"/>
              </a:xfrm>
              <a:prstGeom prst="rect">
                <a:avLst/>
              </a:prstGeom>
              <a:blipFill>
                <a:blip r:embed="rId29"/>
                <a:stretch>
                  <a:fillRect l="-643" b="-92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FF4196BA-62E4-FF4B-A032-00C30BE8F5FF}"/>
                  </a:ext>
                </a:extLst>
              </p:cNvPr>
              <p:cNvSpPr txBox="1"/>
              <p:nvPr/>
            </p:nvSpPr>
            <p:spPr>
              <a:xfrm>
                <a:off x="2396180" y="4644362"/>
                <a:ext cx="2588081" cy="2632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𝑑𝑍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[2]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′(</m:t>
                      </m:r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FF4196BA-62E4-FF4B-A032-00C30BE8F5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6180" y="4644362"/>
                <a:ext cx="2588081" cy="263214"/>
              </a:xfrm>
              <a:prstGeom prst="rect">
                <a:avLst/>
              </a:prstGeom>
              <a:blipFill>
                <a:blip r:embed="rId30"/>
                <a:stretch>
                  <a:fillRect l="-1471" r="-2451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A292A0E-DABE-C542-BA17-306BA90392A0}"/>
                  </a:ext>
                </a:extLst>
              </p:cNvPr>
              <p:cNvSpPr txBox="1"/>
              <p:nvPr/>
            </p:nvSpPr>
            <p:spPr>
              <a:xfrm>
                <a:off x="2368967" y="4939024"/>
                <a:ext cx="1794979" cy="4626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𝑑𝑊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𝑑𝑍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p>
                      <m:sSup>
                        <m:sSup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A292A0E-DABE-C542-BA17-306BA90392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8967" y="4939024"/>
                <a:ext cx="1794979" cy="462627"/>
              </a:xfrm>
              <a:prstGeom prst="rect">
                <a:avLst/>
              </a:prstGeom>
              <a:blipFill>
                <a:blip r:embed="rId31"/>
                <a:stretch>
                  <a:fillRect l="-704" t="-2703" b="-8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90C5B79A-6DA5-7C46-9AD9-20FA99327C80}"/>
                  </a:ext>
                </a:extLst>
              </p:cNvPr>
              <p:cNvSpPr txBox="1"/>
              <p:nvPr/>
            </p:nvSpPr>
            <p:spPr>
              <a:xfrm>
                <a:off x="2312458" y="5432562"/>
                <a:ext cx="4017308" cy="6874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𝑑𝑏</m:t>
                        </m:r>
                      </m:e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p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</m:oMath>
                </a14:m>
                <a:r>
                  <a:rPr lang="en-US" sz="16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  <a:r>
                  <a:rPr lang="en-US" sz="16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np.sum</a:t>
                </a:r>
                <a:r>
                  <a:rPr lang="en-US" sz="16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𝑑𝑍</m:t>
                        </m:r>
                      </m:e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p>
                  </m:oMath>
                </a14:m>
                <a:r>
                  <a:rPr lang="en-US" sz="16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, axis=1, </a:t>
                </a:r>
                <a:r>
                  <a:rPr lang="en-US" sz="16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keepdims</a:t>
                </a:r>
                <a:r>
                  <a:rPr lang="en-US" sz="16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=True)</a:t>
                </a: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90C5B79A-6DA5-7C46-9AD9-20FA99327C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2458" y="5432562"/>
                <a:ext cx="4017308" cy="687496"/>
              </a:xfrm>
              <a:prstGeom prst="rect">
                <a:avLst/>
              </a:prstGeom>
              <a:blipFill>
                <a:blip r:embed="rId32"/>
                <a:stretch>
                  <a:fillRect l="-631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96031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45" grpId="0"/>
      <p:bldP spid="46" grpId="0"/>
      <p:bldP spid="47" grpId="0"/>
      <p:bldP spid="50" grpId="0"/>
      <p:bldP spid="51" grpId="0"/>
      <p:bldP spid="52" grpId="0"/>
      <p:bldP spid="53" grpId="0"/>
      <p:bldP spid="54" grpId="0"/>
      <p:bldP spid="5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9ACF5B-F989-854F-A5D3-8297A1B101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986936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How to initialize parameters? To zeros?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1433E8-E868-A141-97D6-0F03672852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3421" y="98463"/>
            <a:ext cx="910525" cy="632918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8EB1C9EB-F049-3D42-A4E4-00EFCBE942AA}"/>
              </a:ext>
            </a:extLst>
          </p:cNvPr>
          <p:cNvGrpSpPr/>
          <p:nvPr/>
        </p:nvGrpSpPr>
        <p:grpSpPr>
          <a:xfrm>
            <a:off x="1082716" y="1725933"/>
            <a:ext cx="2662241" cy="2128918"/>
            <a:chOff x="3963467" y="1194538"/>
            <a:chExt cx="2662241" cy="212891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C27244DD-3A1E-774F-8D6F-F7F2FDA0FC79}"/>
                    </a:ext>
                  </a:extLst>
                </p:cNvPr>
                <p:cNvSpPr/>
                <p:nvPr/>
              </p:nvSpPr>
              <p:spPr>
                <a:xfrm>
                  <a:off x="3969275" y="1464063"/>
                  <a:ext cx="460767" cy="369332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89397493-81FD-4546-B175-48994AF511E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69275" y="1464063"/>
                  <a:ext cx="460767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CFC075EA-2D40-044A-AD62-5E06C1A59857}"/>
                    </a:ext>
                  </a:extLst>
                </p:cNvPr>
                <p:cNvSpPr/>
                <p:nvPr/>
              </p:nvSpPr>
              <p:spPr>
                <a:xfrm>
                  <a:off x="3963467" y="2050146"/>
                  <a:ext cx="466090" cy="369332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0B661317-1AAE-5341-BFA8-42A95ECB3FB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63467" y="2050146"/>
                  <a:ext cx="466090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B29834DF-BE79-3149-B999-3C084F04D488}"/>
                    </a:ext>
                  </a:extLst>
                </p:cNvPr>
                <p:cNvSpPr/>
                <p:nvPr/>
              </p:nvSpPr>
              <p:spPr>
                <a:xfrm>
                  <a:off x="3963467" y="2631951"/>
                  <a:ext cx="466090" cy="369332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57959D84-59A5-D74F-BDCE-0636E5D7C88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63467" y="2631951"/>
                  <a:ext cx="466090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AD693972-F417-194F-AD06-7FFFEEA021A9}"/>
                </a:ext>
              </a:extLst>
            </p:cNvPr>
            <p:cNvSpPr/>
            <p:nvPr/>
          </p:nvSpPr>
          <p:spPr>
            <a:xfrm>
              <a:off x="4983083" y="1194538"/>
              <a:ext cx="357334" cy="35733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F3B72B16-3377-8841-8D11-6A9C809B660D}"/>
                </a:ext>
              </a:extLst>
            </p:cNvPr>
            <p:cNvSpPr/>
            <p:nvPr/>
          </p:nvSpPr>
          <p:spPr>
            <a:xfrm>
              <a:off x="4983083" y="1785066"/>
              <a:ext cx="357334" cy="35733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BA4761D-0C82-7841-B96E-48203B242B87}"/>
                </a:ext>
              </a:extLst>
            </p:cNvPr>
            <p:cNvSpPr/>
            <p:nvPr/>
          </p:nvSpPr>
          <p:spPr>
            <a:xfrm>
              <a:off x="4971973" y="2375594"/>
              <a:ext cx="357334" cy="35733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617ABDB1-8E7C-FB48-9569-1B5E3914B566}"/>
                </a:ext>
              </a:extLst>
            </p:cNvPr>
            <p:cNvSpPr/>
            <p:nvPr/>
          </p:nvSpPr>
          <p:spPr>
            <a:xfrm>
              <a:off x="4971973" y="2966122"/>
              <a:ext cx="357334" cy="35733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A5E0A2E1-A8EF-D64A-B0E4-7B87C349630D}"/>
                </a:ext>
              </a:extLst>
            </p:cNvPr>
            <p:cNvSpPr/>
            <p:nvPr/>
          </p:nvSpPr>
          <p:spPr>
            <a:xfrm>
              <a:off x="5757716" y="2056924"/>
              <a:ext cx="357334" cy="35733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FF1014B9-7898-6E41-85AC-A2A13634E2A4}"/>
                    </a:ext>
                  </a:extLst>
                </p:cNvPr>
                <p:cNvSpPr txBox="1"/>
                <p:nvPr/>
              </p:nvSpPr>
              <p:spPr>
                <a:xfrm>
                  <a:off x="6438990" y="2090499"/>
                  <a:ext cx="186718" cy="27699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FFCF7746-9E72-074B-B4F9-58090CFE388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38990" y="2090499"/>
                  <a:ext cx="186718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25000" t="-13043" r="-25000" b="-21739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99F5037B-6E61-D144-9E5F-773081FCBAC1}"/>
                </a:ext>
              </a:extLst>
            </p:cNvPr>
            <p:cNvCxnSpPr>
              <a:stCxn id="6" idx="3"/>
              <a:endCxn id="9" idx="2"/>
            </p:cNvCxnSpPr>
            <p:nvPr/>
          </p:nvCxnSpPr>
          <p:spPr>
            <a:xfrm flipV="1">
              <a:off x="4430042" y="1373205"/>
              <a:ext cx="553041" cy="27552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9A35ECF5-CF43-DF44-B4A8-03EA4F30CFEF}"/>
                </a:ext>
              </a:extLst>
            </p:cNvPr>
            <p:cNvCxnSpPr>
              <a:cxnSpLocks/>
              <a:stCxn id="7" idx="3"/>
              <a:endCxn id="9" idx="2"/>
            </p:cNvCxnSpPr>
            <p:nvPr/>
          </p:nvCxnSpPr>
          <p:spPr>
            <a:xfrm flipV="1">
              <a:off x="4429557" y="1373205"/>
              <a:ext cx="553526" cy="86160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8FE6EC35-8BCD-2F4F-AC14-9FB7C762D729}"/>
                </a:ext>
              </a:extLst>
            </p:cNvPr>
            <p:cNvCxnSpPr>
              <a:cxnSpLocks/>
              <a:stCxn id="8" idx="3"/>
              <a:endCxn id="9" idx="2"/>
            </p:cNvCxnSpPr>
            <p:nvPr/>
          </p:nvCxnSpPr>
          <p:spPr>
            <a:xfrm flipV="1">
              <a:off x="4429557" y="1373205"/>
              <a:ext cx="553526" cy="144341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D9B656D8-89DD-8744-BF8C-5882DF058E0F}"/>
                </a:ext>
              </a:extLst>
            </p:cNvPr>
            <p:cNvCxnSpPr>
              <a:cxnSpLocks/>
              <a:stCxn id="6" idx="3"/>
              <a:endCxn id="10" idx="2"/>
            </p:cNvCxnSpPr>
            <p:nvPr/>
          </p:nvCxnSpPr>
          <p:spPr>
            <a:xfrm>
              <a:off x="4430042" y="1648729"/>
              <a:ext cx="553041" cy="31500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906E668F-A3DC-CF47-9421-878E57E98647}"/>
                </a:ext>
              </a:extLst>
            </p:cNvPr>
            <p:cNvCxnSpPr>
              <a:cxnSpLocks/>
              <a:stCxn id="6" idx="3"/>
              <a:endCxn id="11" idx="2"/>
            </p:cNvCxnSpPr>
            <p:nvPr/>
          </p:nvCxnSpPr>
          <p:spPr>
            <a:xfrm>
              <a:off x="4430042" y="1648729"/>
              <a:ext cx="541931" cy="90553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637F52F0-E9F6-B743-B3BC-A24450FF7BD1}"/>
                </a:ext>
              </a:extLst>
            </p:cNvPr>
            <p:cNvCxnSpPr>
              <a:cxnSpLocks/>
              <a:stCxn id="6" idx="3"/>
              <a:endCxn id="12" idx="2"/>
            </p:cNvCxnSpPr>
            <p:nvPr/>
          </p:nvCxnSpPr>
          <p:spPr>
            <a:xfrm>
              <a:off x="4430042" y="1648729"/>
              <a:ext cx="541931" cy="149606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A55B2563-BDC6-E04D-9E53-CA024D2C7D24}"/>
                </a:ext>
              </a:extLst>
            </p:cNvPr>
            <p:cNvCxnSpPr>
              <a:cxnSpLocks/>
              <a:stCxn id="7" idx="3"/>
              <a:endCxn id="10" idx="2"/>
            </p:cNvCxnSpPr>
            <p:nvPr/>
          </p:nvCxnSpPr>
          <p:spPr>
            <a:xfrm flipV="1">
              <a:off x="4429557" y="1963733"/>
              <a:ext cx="553526" cy="27107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8FD3C750-D839-104B-81BF-6573B69A29CB}"/>
                </a:ext>
              </a:extLst>
            </p:cNvPr>
            <p:cNvCxnSpPr>
              <a:cxnSpLocks/>
              <a:stCxn id="7" idx="3"/>
              <a:endCxn id="12" idx="2"/>
            </p:cNvCxnSpPr>
            <p:nvPr/>
          </p:nvCxnSpPr>
          <p:spPr>
            <a:xfrm>
              <a:off x="4429557" y="2234812"/>
              <a:ext cx="542416" cy="9099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12E35763-AF31-8C44-B3A8-A53F141C2843}"/>
                </a:ext>
              </a:extLst>
            </p:cNvPr>
            <p:cNvCxnSpPr>
              <a:cxnSpLocks/>
              <a:stCxn id="7" idx="3"/>
              <a:endCxn id="11" idx="2"/>
            </p:cNvCxnSpPr>
            <p:nvPr/>
          </p:nvCxnSpPr>
          <p:spPr>
            <a:xfrm>
              <a:off x="4429557" y="2234812"/>
              <a:ext cx="542416" cy="31944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31092057-6EA3-CD4B-A2B0-29232873169C}"/>
                </a:ext>
              </a:extLst>
            </p:cNvPr>
            <p:cNvCxnSpPr>
              <a:cxnSpLocks/>
              <a:stCxn id="8" idx="3"/>
              <a:endCxn id="12" idx="2"/>
            </p:cNvCxnSpPr>
            <p:nvPr/>
          </p:nvCxnSpPr>
          <p:spPr>
            <a:xfrm>
              <a:off x="4429557" y="2816617"/>
              <a:ext cx="542416" cy="32817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35242A16-7009-EF49-887B-AC014A650B91}"/>
                </a:ext>
              </a:extLst>
            </p:cNvPr>
            <p:cNvCxnSpPr>
              <a:cxnSpLocks/>
              <a:stCxn id="8" idx="3"/>
              <a:endCxn id="11" idx="2"/>
            </p:cNvCxnSpPr>
            <p:nvPr/>
          </p:nvCxnSpPr>
          <p:spPr>
            <a:xfrm flipV="1">
              <a:off x="4429557" y="2554261"/>
              <a:ext cx="542416" cy="2623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F38DD314-BA3B-D24A-8EB3-54B7D3677E0D}"/>
                </a:ext>
              </a:extLst>
            </p:cNvPr>
            <p:cNvCxnSpPr>
              <a:cxnSpLocks/>
              <a:endCxn id="10" idx="2"/>
            </p:cNvCxnSpPr>
            <p:nvPr/>
          </p:nvCxnSpPr>
          <p:spPr>
            <a:xfrm flipV="1">
              <a:off x="4429557" y="1963733"/>
              <a:ext cx="553526" cy="8428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8FA6162A-F4F6-7746-93CB-1A310C75702B}"/>
                </a:ext>
              </a:extLst>
            </p:cNvPr>
            <p:cNvCxnSpPr>
              <a:cxnSpLocks/>
              <a:stCxn id="9" idx="5"/>
              <a:endCxn id="13" idx="2"/>
            </p:cNvCxnSpPr>
            <p:nvPr/>
          </p:nvCxnSpPr>
          <p:spPr>
            <a:xfrm>
              <a:off x="5288087" y="1499542"/>
              <a:ext cx="469629" cy="73604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75F68635-8FB7-C140-A043-DC83EB2C3913}"/>
                </a:ext>
              </a:extLst>
            </p:cNvPr>
            <p:cNvCxnSpPr>
              <a:cxnSpLocks/>
              <a:stCxn id="10" idx="6"/>
              <a:endCxn id="13" idx="2"/>
            </p:cNvCxnSpPr>
            <p:nvPr/>
          </p:nvCxnSpPr>
          <p:spPr>
            <a:xfrm>
              <a:off x="5340417" y="1963733"/>
              <a:ext cx="417299" cy="27185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F17A351B-3EB0-B744-8F18-08B919FA094D}"/>
                </a:ext>
              </a:extLst>
            </p:cNvPr>
            <p:cNvCxnSpPr>
              <a:cxnSpLocks/>
              <a:stCxn id="11" idx="6"/>
              <a:endCxn id="13" idx="2"/>
            </p:cNvCxnSpPr>
            <p:nvPr/>
          </p:nvCxnSpPr>
          <p:spPr>
            <a:xfrm flipV="1">
              <a:off x="5329307" y="2235591"/>
              <a:ext cx="428409" cy="31867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46E4A97B-149D-814B-BEAD-A35A7169B929}"/>
                </a:ext>
              </a:extLst>
            </p:cNvPr>
            <p:cNvCxnSpPr>
              <a:cxnSpLocks/>
              <a:stCxn id="12" idx="6"/>
              <a:endCxn id="13" idx="2"/>
            </p:cNvCxnSpPr>
            <p:nvPr/>
          </p:nvCxnSpPr>
          <p:spPr>
            <a:xfrm flipV="1">
              <a:off x="5329307" y="2235591"/>
              <a:ext cx="428409" cy="90919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DB872BAE-7DAF-0847-9AE5-359590020AFD}"/>
                </a:ext>
              </a:extLst>
            </p:cNvPr>
            <p:cNvCxnSpPr>
              <a:cxnSpLocks/>
              <a:stCxn id="13" idx="6"/>
              <a:endCxn id="14" idx="1"/>
            </p:cNvCxnSpPr>
            <p:nvPr/>
          </p:nvCxnSpPr>
          <p:spPr>
            <a:xfrm flipV="1">
              <a:off x="6115050" y="2228999"/>
              <a:ext cx="323940" cy="659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1A3A7421-9495-D34D-BF80-BBB2EC711A1B}"/>
                  </a:ext>
                </a:extLst>
              </p:cNvPr>
              <p:cNvSpPr txBox="1"/>
              <p:nvPr/>
            </p:nvSpPr>
            <p:spPr>
              <a:xfrm>
                <a:off x="4200769" y="1706661"/>
                <a:ext cx="1387496" cy="96366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eqArr>
                              </m:e>
                            </m:mr>
                          </m:m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eqArr>
                              </m:e>
                            </m:mr>
                          </m:m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eqAr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1A3A7421-9495-D34D-BF80-BBB2EC711A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0769" y="1706661"/>
                <a:ext cx="1387496" cy="963662"/>
              </a:xfrm>
              <a:prstGeom prst="rect">
                <a:avLst/>
              </a:prstGeom>
              <a:blipFill>
                <a:blip r:embed="rId7"/>
                <a:stretch>
                  <a:fillRect l="-3636" b="-64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Right Arrow 32">
            <a:extLst>
              <a:ext uri="{FF2B5EF4-FFF2-40B4-BE49-F238E27FC236}">
                <a16:creationId xmlns:a16="http://schemas.microsoft.com/office/drawing/2014/main" id="{584B9135-7A48-6049-A7C6-1E02C0A12809}"/>
              </a:ext>
            </a:extLst>
          </p:cNvPr>
          <p:cNvSpPr/>
          <p:nvPr/>
        </p:nvSpPr>
        <p:spPr>
          <a:xfrm>
            <a:off x="5876046" y="2079073"/>
            <a:ext cx="336062" cy="218837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EFAEC4C-419F-1C4A-95F3-2282BDBE26FB}"/>
                  </a:ext>
                </a:extLst>
              </p:cNvPr>
              <p:cNvSpPr txBox="1"/>
              <p:nvPr/>
            </p:nvSpPr>
            <p:spPr>
              <a:xfrm>
                <a:off x="6421736" y="1994326"/>
                <a:ext cx="2393796" cy="3559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EFAEC4C-419F-1C4A-95F3-2282BDBE26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1736" y="1994326"/>
                <a:ext cx="2393796" cy="355931"/>
              </a:xfrm>
              <a:prstGeom prst="rect">
                <a:avLst/>
              </a:prstGeom>
              <a:blipFill>
                <a:blip r:embed="rId8"/>
                <a:stretch>
                  <a:fillRect l="-529" b="-137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Right Arrow 35">
            <a:extLst>
              <a:ext uri="{FF2B5EF4-FFF2-40B4-BE49-F238E27FC236}">
                <a16:creationId xmlns:a16="http://schemas.microsoft.com/office/drawing/2014/main" id="{A6C47127-C59B-5645-AE8C-402F636A7256}"/>
              </a:ext>
            </a:extLst>
          </p:cNvPr>
          <p:cNvSpPr/>
          <p:nvPr/>
        </p:nvSpPr>
        <p:spPr>
          <a:xfrm>
            <a:off x="5876046" y="3972508"/>
            <a:ext cx="336062" cy="218837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AEA3FC8-F4C9-4049-B46C-D0373DBAD19E}"/>
                  </a:ext>
                </a:extLst>
              </p:cNvPr>
              <p:cNvSpPr txBox="1"/>
              <p:nvPr/>
            </p:nvSpPr>
            <p:spPr>
              <a:xfrm>
                <a:off x="6617073" y="3765527"/>
                <a:ext cx="1898277" cy="2959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𝑑𝑧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[2]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AEA3FC8-F4C9-4049-B46C-D0373DBAD1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7073" y="3765527"/>
                <a:ext cx="1898277" cy="295978"/>
              </a:xfrm>
              <a:prstGeom prst="rect">
                <a:avLst/>
              </a:prstGeom>
              <a:blipFill>
                <a:blip r:embed="rId9"/>
                <a:stretch>
                  <a:fillRect l="-2649" t="-4000" r="-1325"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FAFD9C7D-D9B5-4F48-995B-C109E7EA9BDA}"/>
                  </a:ext>
                </a:extLst>
              </p:cNvPr>
              <p:cNvSpPr/>
              <p:nvPr/>
            </p:nvSpPr>
            <p:spPr>
              <a:xfrm>
                <a:off x="3986422" y="3591378"/>
                <a:ext cx="1816459" cy="38145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[2]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=[0,0,0,0]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FAFD9C7D-D9B5-4F48-995B-C109E7EA9B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6422" y="3591378"/>
                <a:ext cx="1816459" cy="381451"/>
              </a:xfrm>
              <a:prstGeom prst="rect">
                <a:avLst/>
              </a:prstGeom>
              <a:blipFill>
                <a:blip r:embed="rId10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79447721-DEB0-8B4E-B2A5-54F0924515D5}"/>
              </a:ext>
            </a:extLst>
          </p:cNvPr>
          <p:cNvSpPr txBox="1"/>
          <p:nvPr/>
        </p:nvSpPr>
        <p:spPr>
          <a:xfrm>
            <a:off x="7346925" y="4142955"/>
            <a:ext cx="976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All same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E77CF500-B654-7444-8899-A5C1994F8CDB}"/>
                  </a:ext>
                </a:extLst>
              </p:cNvPr>
              <p:cNvSpPr/>
              <p:nvPr/>
            </p:nvSpPr>
            <p:spPr>
              <a:xfrm>
                <a:off x="6421736" y="2510582"/>
                <a:ext cx="2082943" cy="38831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𝑑𝑊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[2]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𝑑𝑧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[2]</m:t>
                          </m:r>
                        </m:sup>
                      </m:sSup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E77CF500-B654-7444-8899-A5C1994F8C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1736" y="2510582"/>
                <a:ext cx="2082943" cy="38831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TextBox 41">
            <a:extLst>
              <a:ext uri="{FF2B5EF4-FFF2-40B4-BE49-F238E27FC236}">
                <a16:creationId xmlns:a16="http://schemas.microsoft.com/office/drawing/2014/main" id="{86CCD861-9B98-3548-B71E-593912D5C018}"/>
              </a:ext>
            </a:extLst>
          </p:cNvPr>
          <p:cNvSpPr txBox="1"/>
          <p:nvPr/>
        </p:nvSpPr>
        <p:spPr>
          <a:xfrm>
            <a:off x="6974932" y="2906989"/>
            <a:ext cx="976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All same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B386093-BC20-C040-BAD4-89C5BD31BFAA}"/>
              </a:ext>
            </a:extLst>
          </p:cNvPr>
          <p:cNvSpPr txBox="1"/>
          <p:nvPr/>
        </p:nvSpPr>
        <p:spPr>
          <a:xfrm>
            <a:off x="4476985" y="4016930"/>
            <a:ext cx="976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All same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FD6710A2-F551-9247-83FF-B814D5930276}"/>
                  </a:ext>
                </a:extLst>
              </p:cNvPr>
              <p:cNvSpPr/>
              <p:nvPr/>
            </p:nvSpPr>
            <p:spPr>
              <a:xfrm>
                <a:off x="6728716" y="4102146"/>
                <a:ext cx="720069" cy="3811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𝑑𝑧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FD6710A2-F551-9247-83FF-B814D59302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8716" y="4102146"/>
                <a:ext cx="720069" cy="38113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TextBox 44">
            <a:extLst>
              <a:ext uri="{FF2B5EF4-FFF2-40B4-BE49-F238E27FC236}">
                <a16:creationId xmlns:a16="http://schemas.microsoft.com/office/drawing/2014/main" id="{53B5A5F8-CFEC-A047-8750-41A77D3C45DF}"/>
              </a:ext>
            </a:extLst>
          </p:cNvPr>
          <p:cNvSpPr txBox="1"/>
          <p:nvPr/>
        </p:nvSpPr>
        <p:spPr>
          <a:xfrm>
            <a:off x="6189653" y="5662821"/>
            <a:ext cx="2857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Update to all rows are same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D6B76022-1791-434F-AF67-9E5FEB7BD17B}"/>
                  </a:ext>
                </a:extLst>
              </p:cNvPr>
              <p:cNvSpPr/>
              <p:nvPr/>
            </p:nvSpPr>
            <p:spPr>
              <a:xfrm>
                <a:off x="6656747" y="5210539"/>
                <a:ext cx="1869358" cy="3811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𝑑𝑊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𝑑𝑧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p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D6B76022-1791-434F-AF67-9E5FEB7BD1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6747" y="5210539"/>
                <a:ext cx="1869358" cy="38113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TextBox 46">
            <a:extLst>
              <a:ext uri="{FF2B5EF4-FFF2-40B4-BE49-F238E27FC236}">
                <a16:creationId xmlns:a16="http://schemas.microsoft.com/office/drawing/2014/main" id="{7E93519C-C2BD-B944-85F5-7C63246EA7AD}"/>
              </a:ext>
            </a:extLst>
          </p:cNvPr>
          <p:cNvSpPr txBox="1"/>
          <p:nvPr/>
        </p:nvSpPr>
        <p:spPr>
          <a:xfrm>
            <a:off x="784978" y="4940996"/>
            <a:ext cx="45413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All hidden units computing the same function!</a:t>
            </a:r>
          </a:p>
          <a:p>
            <a:r>
              <a:rPr lang="en-US" dirty="0"/>
              <a:t>Pointless!</a:t>
            </a:r>
          </a:p>
        </p:txBody>
      </p:sp>
      <p:sp>
        <p:nvSpPr>
          <p:cNvPr id="48" name="Right Arrow 47">
            <a:extLst>
              <a:ext uri="{FF2B5EF4-FFF2-40B4-BE49-F238E27FC236}">
                <a16:creationId xmlns:a16="http://schemas.microsoft.com/office/drawing/2014/main" id="{BAE2DF04-7708-6545-A572-5340C2B95DE7}"/>
              </a:ext>
            </a:extLst>
          </p:cNvPr>
          <p:cNvSpPr/>
          <p:nvPr/>
        </p:nvSpPr>
        <p:spPr>
          <a:xfrm rot="5400000">
            <a:off x="7380104" y="4709302"/>
            <a:ext cx="336062" cy="218837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554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 animBg="1"/>
      <p:bldP spid="34" grpId="0"/>
      <p:bldP spid="36" grpId="0" animBg="1"/>
      <p:bldP spid="37" grpId="0"/>
      <p:bldP spid="38" grpId="0"/>
      <p:bldP spid="39" grpId="0"/>
      <p:bldP spid="41" grpId="0"/>
      <p:bldP spid="42" grpId="0"/>
      <p:bldP spid="43" grpId="0"/>
      <p:bldP spid="44" grpId="0"/>
      <p:bldP spid="45" grpId="0"/>
      <p:bldP spid="46" grpId="0"/>
      <p:bldP spid="47" grpId="0"/>
      <p:bldP spid="4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E6792-65C1-5F40-80EA-6BDA2E140E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60359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824D43-E7DD-424B-9D9A-B9A6287587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99381"/>
            <a:ext cx="7886700" cy="4351338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§"/>
            </a:pPr>
            <a:r>
              <a:rPr lang="en-US" sz="24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Activation functions</a:t>
            </a:r>
          </a:p>
          <a:p>
            <a:pPr>
              <a:buFont typeface="Wingdings" pitchFamily="2" charset="2"/>
              <a:buChar char="§"/>
            </a:pPr>
            <a:r>
              <a:rPr lang="en-US" sz="24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Derivatives</a:t>
            </a:r>
          </a:p>
          <a:p>
            <a:pPr>
              <a:buFont typeface="Wingdings" pitchFamily="2" charset="2"/>
              <a:buChar char="§"/>
            </a:pPr>
            <a:r>
              <a:rPr lang="en-US" sz="24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Backpropagation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7DE866-7C5A-B542-903A-668EF6D3C9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96F0D-8A8D-E54C-AD8F-4811A474B775}" type="datetime1">
              <a:rPr lang="en-US" smtClean="0"/>
              <a:t>9/26/18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9D3221-2854-8845-8006-0FB3B421BB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Learning, SDSU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38134B-4778-674A-B840-E3A1FAEEE5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264B7-8E8E-C346-A13A-10BC2FB604AF}" type="slidenum">
              <a:rPr lang="en-US" smtClean="0"/>
              <a:t>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11CC3D0-1DF0-2549-99D0-014B3F63A0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3421" y="98463"/>
            <a:ext cx="910525" cy="632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5069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2252608-A0F6-BE44-9C73-6DC1A46F46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986936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Random initialization is necessary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3B3A0C-4641-244B-817F-83EDC5CA0F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3421" y="98463"/>
            <a:ext cx="910525" cy="632918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C087CE55-1F30-EE44-9637-78CB43AA4E2D}"/>
              </a:ext>
            </a:extLst>
          </p:cNvPr>
          <p:cNvGrpSpPr/>
          <p:nvPr/>
        </p:nvGrpSpPr>
        <p:grpSpPr>
          <a:xfrm>
            <a:off x="1082716" y="1725933"/>
            <a:ext cx="2662241" cy="2128918"/>
            <a:chOff x="3963467" y="1194538"/>
            <a:chExt cx="2662241" cy="212891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078A0C06-1A06-1D41-A9C6-D6C90F7BB8CB}"/>
                    </a:ext>
                  </a:extLst>
                </p:cNvPr>
                <p:cNvSpPr/>
                <p:nvPr/>
              </p:nvSpPr>
              <p:spPr>
                <a:xfrm>
                  <a:off x="3969275" y="1464063"/>
                  <a:ext cx="460767" cy="369332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89397493-81FD-4546-B175-48994AF511E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69275" y="1464063"/>
                  <a:ext cx="460767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76A19CAA-DAF4-9844-90DC-7238920C26E5}"/>
                    </a:ext>
                  </a:extLst>
                </p:cNvPr>
                <p:cNvSpPr/>
                <p:nvPr/>
              </p:nvSpPr>
              <p:spPr>
                <a:xfrm>
                  <a:off x="3963467" y="2050146"/>
                  <a:ext cx="466090" cy="369332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0B661317-1AAE-5341-BFA8-42A95ECB3FB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63467" y="2050146"/>
                  <a:ext cx="466090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B5C8DA69-B970-5847-AD42-5B975C8519CF}"/>
                    </a:ext>
                  </a:extLst>
                </p:cNvPr>
                <p:cNvSpPr/>
                <p:nvPr/>
              </p:nvSpPr>
              <p:spPr>
                <a:xfrm>
                  <a:off x="3963467" y="2631951"/>
                  <a:ext cx="466090" cy="369332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57959D84-59A5-D74F-BDCE-0636E5D7C88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63467" y="2631951"/>
                  <a:ext cx="466090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5EF73671-E848-294B-95EB-ED199FD58ABB}"/>
                </a:ext>
              </a:extLst>
            </p:cNvPr>
            <p:cNvSpPr/>
            <p:nvPr/>
          </p:nvSpPr>
          <p:spPr>
            <a:xfrm>
              <a:off x="4983083" y="1194538"/>
              <a:ext cx="357334" cy="35733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B6BDF61-B6B5-2D4D-A8DC-6E82EDBC841F}"/>
                </a:ext>
              </a:extLst>
            </p:cNvPr>
            <p:cNvSpPr/>
            <p:nvPr/>
          </p:nvSpPr>
          <p:spPr>
            <a:xfrm>
              <a:off x="4983083" y="1785066"/>
              <a:ext cx="357334" cy="35733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8A2ED7D-6B4E-C143-9131-31DB1FF91963}"/>
                </a:ext>
              </a:extLst>
            </p:cNvPr>
            <p:cNvSpPr/>
            <p:nvPr/>
          </p:nvSpPr>
          <p:spPr>
            <a:xfrm>
              <a:off x="4971973" y="2375594"/>
              <a:ext cx="357334" cy="35733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4CA540C6-5984-8343-9388-2BA9E8C66754}"/>
                </a:ext>
              </a:extLst>
            </p:cNvPr>
            <p:cNvSpPr/>
            <p:nvPr/>
          </p:nvSpPr>
          <p:spPr>
            <a:xfrm>
              <a:off x="4971973" y="2966122"/>
              <a:ext cx="357334" cy="35733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827E71A-F3BE-0246-B889-683562AFB1AA}"/>
                </a:ext>
              </a:extLst>
            </p:cNvPr>
            <p:cNvSpPr/>
            <p:nvPr/>
          </p:nvSpPr>
          <p:spPr>
            <a:xfrm>
              <a:off x="5757716" y="2056924"/>
              <a:ext cx="357334" cy="35733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A2DA833C-C649-044A-B38E-34A8B971B253}"/>
                    </a:ext>
                  </a:extLst>
                </p:cNvPr>
                <p:cNvSpPr txBox="1"/>
                <p:nvPr/>
              </p:nvSpPr>
              <p:spPr>
                <a:xfrm>
                  <a:off x="6438990" y="2090499"/>
                  <a:ext cx="186718" cy="27699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FFCF7746-9E72-074B-B4F9-58090CFE388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38990" y="2090499"/>
                  <a:ext cx="186718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25000" t="-13043" r="-25000" b="-21739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A07ABDA0-C550-0C4E-BDB8-96E7F98E1F40}"/>
                </a:ext>
              </a:extLst>
            </p:cNvPr>
            <p:cNvCxnSpPr>
              <a:stCxn id="7" idx="3"/>
              <a:endCxn id="10" idx="2"/>
            </p:cNvCxnSpPr>
            <p:nvPr/>
          </p:nvCxnSpPr>
          <p:spPr>
            <a:xfrm flipV="1">
              <a:off x="4430042" y="1373205"/>
              <a:ext cx="553041" cy="27552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4930A91F-4592-CC44-986F-E3A0CA594B64}"/>
                </a:ext>
              </a:extLst>
            </p:cNvPr>
            <p:cNvCxnSpPr>
              <a:cxnSpLocks/>
              <a:stCxn id="8" idx="3"/>
              <a:endCxn id="10" idx="2"/>
            </p:cNvCxnSpPr>
            <p:nvPr/>
          </p:nvCxnSpPr>
          <p:spPr>
            <a:xfrm flipV="1">
              <a:off x="4429557" y="1373205"/>
              <a:ext cx="553526" cy="86160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1DC8EB09-FEC0-B746-A618-E7740CA604D9}"/>
                </a:ext>
              </a:extLst>
            </p:cNvPr>
            <p:cNvCxnSpPr>
              <a:cxnSpLocks/>
              <a:stCxn id="9" idx="3"/>
              <a:endCxn id="10" idx="2"/>
            </p:cNvCxnSpPr>
            <p:nvPr/>
          </p:nvCxnSpPr>
          <p:spPr>
            <a:xfrm flipV="1">
              <a:off x="4429557" y="1373205"/>
              <a:ext cx="553526" cy="144341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B4B839FE-0BC6-F54B-85D7-E48D6B0E350E}"/>
                </a:ext>
              </a:extLst>
            </p:cNvPr>
            <p:cNvCxnSpPr>
              <a:cxnSpLocks/>
              <a:stCxn id="7" idx="3"/>
              <a:endCxn id="11" idx="2"/>
            </p:cNvCxnSpPr>
            <p:nvPr/>
          </p:nvCxnSpPr>
          <p:spPr>
            <a:xfrm>
              <a:off x="4430042" y="1648729"/>
              <a:ext cx="553041" cy="31500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D15573BA-0FC4-C54D-A7C4-74EFC97036FF}"/>
                </a:ext>
              </a:extLst>
            </p:cNvPr>
            <p:cNvCxnSpPr>
              <a:cxnSpLocks/>
              <a:stCxn id="7" idx="3"/>
              <a:endCxn id="12" idx="2"/>
            </p:cNvCxnSpPr>
            <p:nvPr/>
          </p:nvCxnSpPr>
          <p:spPr>
            <a:xfrm>
              <a:off x="4430042" y="1648729"/>
              <a:ext cx="541931" cy="90553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5D37AF2D-00F1-834F-835D-886071CA6162}"/>
                </a:ext>
              </a:extLst>
            </p:cNvPr>
            <p:cNvCxnSpPr>
              <a:cxnSpLocks/>
              <a:stCxn id="7" idx="3"/>
              <a:endCxn id="13" idx="2"/>
            </p:cNvCxnSpPr>
            <p:nvPr/>
          </p:nvCxnSpPr>
          <p:spPr>
            <a:xfrm>
              <a:off x="4430042" y="1648729"/>
              <a:ext cx="541931" cy="149606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15386034-BFD8-E647-9C34-D07241AA7475}"/>
                </a:ext>
              </a:extLst>
            </p:cNvPr>
            <p:cNvCxnSpPr>
              <a:cxnSpLocks/>
              <a:stCxn id="8" idx="3"/>
              <a:endCxn id="11" idx="2"/>
            </p:cNvCxnSpPr>
            <p:nvPr/>
          </p:nvCxnSpPr>
          <p:spPr>
            <a:xfrm flipV="1">
              <a:off x="4429557" y="1963733"/>
              <a:ext cx="553526" cy="27107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84F76ADA-3B3F-E84F-9710-C0E58BA438C1}"/>
                </a:ext>
              </a:extLst>
            </p:cNvPr>
            <p:cNvCxnSpPr>
              <a:cxnSpLocks/>
              <a:stCxn id="8" idx="3"/>
              <a:endCxn id="13" idx="2"/>
            </p:cNvCxnSpPr>
            <p:nvPr/>
          </p:nvCxnSpPr>
          <p:spPr>
            <a:xfrm>
              <a:off x="4429557" y="2234812"/>
              <a:ext cx="542416" cy="9099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3A88E3F3-45F6-C640-988B-74F4E959CEBB}"/>
                </a:ext>
              </a:extLst>
            </p:cNvPr>
            <p:cNvCxnSpPr>
              <a:cxnSpLocks/>
              <a:stCxn id="8" idx="3"/>
              <a:endCxn id="12" idx="2"/>
            </p:cNvCxnSpPr>
            <p:nvPr/>
          </p:nvCxnSpPr>
          <p:spPr>
            <a:xfrm>
              <a:off x="4429557" y="2234812"/>
              <a:ext cx="542416" cy="31944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AE33318D-3355-C44E-B3D7-A6374F56D4DA}"/>
                </a:ext>
              </a:extLst>
            </p:cNvPr>
            <p:cNvCxnSpPr>
              <a:cxnSpLocks/>
              <a:stCxn id="9" idx="3"/>
              <a:endCxn id="13" idx="2"/>
            </p:cNvCxnSpPr>
            <p:nvPr/>
          </p:nvCxnSpPr>
          <p:spPr>
            <a:xfrm>
              <a:off x="4429557" y="2816617"/>
              <a:ext cx="542416" cy="32817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691024EB-CC59-C440-8A4C-60D71C26C895}"/>
                </a:ext>
              </a:extLst>
            </p:cNvPr>
            <p:cNvCxnSpPr>
              <a:cxnSpLocks/>
              <a:stCxn id="9" idx="3"/>
              <a:endCxn id="12" idx="2"/>
            </p:cNvCxnSpPr>
            <p:nvPr/>
          </p:nvCxnSpPr>
          <p:spPr>
            <a:xfrm flipV="1">
              <a:off x="4429557" y="2554261"/>
              <a:ext cx="542416" cy="2623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1ED6E3AE-FDA1-7841-8B2F-C6F6798D4E8D}"/>
                </a:ext>
              </a:extLst>
            </p:cNvPr>
            <p:cNvCxnSpPr>
              <a:cxnSpLocks/>
              <a:endCxn id="11" idx="2"/>
            </p:cNvCxnSpPr>
            <p:nvPr/>
          </p:nvCxnSpPr>
          <p:spPr>
            <a:xfrm flipV="1">
              <a:off x="4429557" y="1963733"/>
              <a:ext cx="553526" cy="8428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E9ECC2DF-00FF-794C-B8E0-1B1C058F1979}"/>
                </a:ext>
              </a:extLst>
            </p:cNvPr>
            <p:cNvCxnSpPr>
              <a:cxnSpLocks/>
              <a:stCxn id="10" idx="5"/>
              <a:endCxn id="14" idx="2"/>
            </p:cNvCxnSpPr>
            <p:nvPr/>
          </p:nvCxnSpPr>
          <p:spPr>
            <a:xfrm>
              <a:off x="5288087" y="1499542"/>
              <a:ext cx="469629" cy="73604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62923F9F-F4B9-7740-8B43-8D0DB134CCAA}"/>
                </a:ext>
              </a:extLst>
            </p:cNvPr>
            <p:cNvCxnSpPr>
              <a:cxnSpLocks/>
              <a:stCxn id="11" idx="6"/>
              <a:endCxn id="14" idx="2"/>
            </p:cNvCxnSpPr>
            <p:nvPr/>
          </p:nvCxnSpPr>
          <p:spPr>
            <a:xfrm>
              <a:off x="5340417" y="1963733"/>
              <a:ext cx="417299" cy="27185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5D658539-055E-024B-8D60-85007484FEB7}"/>
                </a:ext>
              </a:extLst>
            </p:cNvPr>
            <p:cNvCxnSpPr>
              <a:cxnSpLocks/>
              <a:stCxn id="12" idx="6"/>
              <a:endCxn id="14" idx="2"/>
            </p:cNvCxnSpPr>
            <p:nvPr/>
          </p:nvCxnSpPr>
          <p:spPr>
            <a:xfrm flipV="1">
              <a:off x="5329307" y="2235591"/>
              <a:ext cx="428409" cy="31867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BAEEF7AC-7008-8041-B66E-05369F6035FC}"/>
                </a:ext>
              </a:extLst>
            </p:cNvPr>
            <p:cNvCxnSpPr>
              <a:cxnSpLocks/>
              <a:stCxn id="13" idx="6"/>
              <a:endCxn id="14" idx="2"/>
            </p:cNvCxnSpPr>
            <p:nvPr/>
          </p:nvCxnSpPr>
          <p:spPr>
            <a:xfrm flipV="1">
              <a:off x="5329307" y="2235591"/>
              <a:ext cx="428409" cy="90919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D35E0EE2-A110-0548-8F88-6CDF269FD2E0}"/>
                </a:ext>
              </a:extLst>
            </p:cNvPr>
            <p:cNvCxnSpPr>
              <a:cxnSpLocks/>
              <a:stCxn id="14" idx="6"/>
              <a:endCxn id="15" idx="1"/>
            </p:cNvCxnSpPr>
            <p:nvPr/>
          </p:nvCxnSpPr>
          <p:spPr>
            <a:xfrm flipV="1">
              <a:off x="6115050" y="2228999"/>
              <a:ext cx="323940" cy="659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BA4FB997-2009-4A47-9948-DCCCEA51C92B}"/>
                  </a:ext>
                </a:extLst>
              </p:cNvPr>
              <p:cNvSpPr/>
              <p:nvPr/>
            </p:nvSpPr>
            <p:spPr>
              <a:xfrm>
                <a:off x="4049799" y="1840372"/>
                <a:ext cx="4833311" cy="3811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[1]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= </a:t>
                </a:r>
                <a:r>
                  <a:rPr lang="en-US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np.random.randn</a:t>
                </a: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(4, 3) * 0.01</a:t>
                </a:r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BA4FB997-2009-4A47-9948-DCCCEA51C9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9799" y="1840372"/>
                <a:ext cx="4833311" cy="381130"/>
              </a:xfrm>
              <a:prstGeom prst="rect">
                <a:avLst/>
              </a:prstGeom>
              <a:blipFill>
                <a:blip r:embed="rId7"/>
                <a:stretch>
                  <a:fillRect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EB6F0D1E-5BB1-1C45-BA51-C59F95E8082C}"/>
                  </a:ext>
                </a:extLst>
              </p:cNvPr>
              <p:cNvSpPr/>
              <p:nvPr/>
            </p:nvSpPr>
            <p:spPr>
              <a:xfrm>
                <a:off x="4049799" y="3026269"/>
                <a:ext cx="4833311" cy="3811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[2]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= </a:t>
                </a:r>
                <a:r>
                  <a:rPr lang="en-US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np.random.randn</a:t>
                </a: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(1, 4) * 0.01</a:t>
                </a:r>
              </a:p>
            </p:txBody>
          </p:sp>
        </mc:Choice>
        <mc:Fallback xmlns="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EB6F0D1E-5BB1-1C45-BA51-C59F95E808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9799" y="3026269"/>
                <a:ext cx="4833311" cy="381130"/>
              </a:xfrm>
              <a:prstGeom prst="rect">
                <a:avLst/>
              </a:prstGeom>
              <a:blipFill>
                <a:blip r:embed="rId8"/>
                <a:stretch>
                  <a:fillRect b="-258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2C93CF5-0E1C-0C43-B7DE-E2F04E13B566}"/>
                  </a:ext>
                </a:extLst>
              </p:cNvPr>
              <p:cNvSpPr txBox="1"/>
              <p:nvPr/>
            </p:nvSpPr>
            <p:spPr>
              <a:xfrm>
                <a:off x="4238580" y="2316461"/>
                <a:ext cx="2892651" cy="2887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[1]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= </a:t>
                </a:r>
                <a:r>
                  <a:rPr lang="en-US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np.zeros</a:t>
                </a: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((4, 1))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2C93CF5-0E1C-0C43-B7DE-E2F04E13B5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8580" y="2316461"/>
                <a:ext cx="2892651" cy="288797"/>
              </a:xfrm>
              <a:prstGeom prst="rect">
                <a:avLst/>
              </a:prstGeom>
              <a:blipFill>
                <a:blip r:embed="rId9"/>
                <a:stretch>
                  <a:fillRect l="-3057" t="-16667" r="-3493" b="-458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8AAD4F6-2661-4C4F-B4CC-49D197AB33F1}"/>
                  </a:ext>
                </a:extLst>
              </p:cNvPr>
              <p:cNvSpPr txBox="1"/>
              <p:nvPr/>
            </p:nvSpPr>
            <p:spPr>
              <a:xfrm>
                <a:off x="4238579" y="3519864"/>
                <a:ext cx="2892651" cy="2887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[2]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= </a:t>
                </a:r>
                <a:r>
                  <a:rPr lang="en-US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np.zeros</a:t>
                </a: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((1, 1))</a:t>
                </a: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8AAD4F6-2661-4C4F-B4CC-49D197AB33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8579" y="3519864"/>
                <a:ext cx="2892651" cy="288797"/>
              </a:xfrm>
              <a:prstGeom prst="rect">
                <a:avLst/>
              </a:prstGeom>
              <a:blipFill>
                <a:blip r:embed="rId10"/>
                <a:stretch>
                  <a:fillRect l="-3057" t="-16667" r="-3493" b="-458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C1B282E8-F1FD-0241-8FB5-6B96CF07BD03}"/>
              </a:ext>
            </a:extLst>
          </p:cNvPr>
          <p:cNvCxnSpPr/>
          <p:nvPr/>
        </p:nvCxnSpPr>
        <p:spPr>
          <a:xfrm>
            <a:off x="8173421" y="2221502"/>
            <a:ext cx="709689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B1A6E9D-32D8-014C-AE65-FF9B70F71CE2}"/>
              </a:ext>
            </a:extLst>
          </p:cNvPr>
          <p:cNvCxnSpPr/>
          <p:nvPr/>
        </p:nvCxnSpPr>
        <p:spPr>
          <a:xfrm>
            <a:off x="8173421" y="3415173"/>
            <a:ext cx="709689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15134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32381B-9E1F-2946-BD4F-86226230C7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952686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Tips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FB77B90-42D3-894E-BF83-C285A18E8F5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418581"/>
                <a:ext cx="7886700" cy="4351338"/>
              </a:xfrm>
            </p:spPr>
            <p:txBody>
              <a:bodyPr>
                <a:normAutofit/>
              </a:bodyPr>
              <a:lstStyle/>
              <a:p>
                <a:pPr>
                  <a:buFont typeface="Wingdings" pitchFamily="2" charset="2"/>
                  <a:buChar char="§"/>
                </a:pPr>
                <a:r>
                  <a:rPr lang="en-US" sz="2400" dirty="0">
                    <a:latin typeface="Apple Symbols" panose="02000000000000000000" pitchFamily="2" charset="-79"/>
                    <a:ea typeface="Apple Symbols" panose="02000000000000000000" pitchFamily="2" charset="-79"/>
                    <a:cs typeface="Apple Symbols" panose="02000000000000000000" pitchFamily="2" charset="-79"/>
                  </a:rPr>
                  <a:t>Check dimensions</a:t>
                </a:r>
              </a:p>
              <a:p>
                <a:pPr marL="0" indent="0">
                  <a:buNone/>
                </a:pPr>
                <a:endParaRPr lang="en-US" sz="2400" dirty="0">
                  <a:latin typeface="Apple Symbols" panose="02000000000000000000" pitchFamily="2" charset="-79"/>
                  <a:ea typeface="Apple Symbols" panose="02000000000000000000" pitchFamily="2" charset="-79"/>
                  <a:cs typeface="Apple Symbols" panose="02000000000000000000" pitchFamily="2" charset="-79"/>
                </a:endParaRPr>
              </a:p>
              <a:p>
                <a:pPr>
                  <a:buFont typeface="Wingdings" pitchFamily="2" charset="2"/>
                  <a:buChar char="§"/>
                </a:pPr>
                <a:r>
                  <a:rPr lang="en-US" sz="2400" dirty="0">
                    <a:latin typeface="Apple Symbols" panose="02000000000000000000" pitchFamily="2" charset="-79"/>
                    <a:ea typeface="Apple Symbols" panose="02000000000000000000" pitchFamily="2" charset="-79"/>
                    <a:cs typeface="Apple Symbols" panose="02000000000000000000" pitchFamily="2" charset="-79"/>
                  </a:rPr>
                  <a:t>Element-wise op vs. vector op</a:t>
                </a:r>
              </a:p>
              <a:p>
                <a:pPr lvl="1">
                  <a:buFont typeface="Wingdings" pitchFamily="2" charset="2"/>
                  <a:buChar char="§"/>
                </a:pPr>
                <a:r>
                  <a:rPr lang="en-US" sz="2000" dirty="0" err="1">
                    <a:latin typeface="Apple Symbols" panose="02000000000000000000" pitchFamily="2" charset="-79"/>
                    <a:ea typeface="Apple Symbols" panose="02000000000000000000" pitchFamily="2" charset="-79"/>
                    <a:cs typeface="Apple Symbols" panose="02000000000000000000" pitchFamily="2" charset="-79"/>
                  </a:rPr>
                  <a:t>np.dot</a:t>
                </a:r>
                <a:r>
                  <a:rPr lang="en-US" sz="2000" dirty="0">
                    <a:latin typeface="Apple Symbols" panose="02000000000000000000" pitchFamily="2" charset="-79"/>
                    <a:ea typeface="Apple Symbols" panose="02000000000000000000" pitchFamily="2" charset="-79"/>
                    <a:cs typeface="Apple Symbols" panose="02000000000000000000" pitchFamily="2" charset="-79"/>
                  </a:rPr>
                  <a:t>() vs. *</a:t>
                </a:r>
              </a:p>
              <a:p>
                <a:pPr marL="0" indent="0">
                  <a:buNone/>
                </a:pPr>
                <a:endParaRPr lang="en-US" sz="2400" dirty="0">
                  <a:latin typeface="Apple Symbols" panose="02000000000000000000" pitchFamily="2" charset="-79"/>
                  <a:ea typeface="Apple Symbols" panose="02000000000000000000" pitchFamily="2" charset="-79"/>
                  <a:cs typeface="Apple Symbols" panose="02000000000000000000" pitchFamily="2" charset="-79"/>
                </a:endParaRPr>
              </a:p>
              <a:p>
                <a:pPr>
                  <a:buFont typeface="Wingdings" pitchFamily="2" charset="2"/>
                  <a:buChar char="§"/>
                </a:pPr>
                <a:r>
                  <a:rPr lang="en-US" sz="2400" dirty="0">
                    <a:latin typeface="Apple Symbols" panose="02000000000000000000" pitchFamily="2" charset="-79"/>
                    <a:ea typeface="Apple Symbols" panose="02000000000000000000" pitchFamily="2" charset="-79"/>
                    <a:cs typeface="Apple Symbols" panose="02000000000000000000" pitchFamily="2" charset="-79"/>
                  </a:rPr>
                  <a:t>Clarify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</m:oMath>
                </a14:m>
                <a:r>
                  <a:rPr lang="en-US" sz="2400" dirty="0">
                    <a:latin typeface="Apple Symbols" panose="02000000000000000000" pitchFamily="2" charset="-79"/>
                    <a:ea typeface="Apple Symbols" panose="02000000000000000000" pitchFamily="2" charset="-79"/>
                    <a:cs typeface="Apple Symbols" panose="02000000000000000000" pitchFamily="2" charset="-79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𝑑𝑥</m:t>
                    </m:r>
                  </m:oMath>
                </a14:m>
                <a:endParaRPr lang="en-US" sz="2400" dirty="0">
                  <a:latin typeface="Apple Symbols" panose="02000000000000000000" pitchFamily="2" charset="-79"/>
                  <a:ea typeface="Apple Symbols" panose="02000000000000000000" pitchFamily="2" charset="-79"/>
                  <a:cs typeface="Apple Symbols" panose="02000000000000000000" pitchFamily="2" charset="-79"/>
                </a:endParaRPr>
              </a:p>
              <a:p>
                <a:pPr lvl="1">
                  <a:buFont typeface="Wingdings" pitchFamily="2" charset="2"/>
                  <a:buChar char="§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den>
                    </m:f>
                  </m:oMath>
                </a14:m>
                <a:r>
                  <a:rPr lang="en-US" sz="2000" dirty="0">
                    <a:latin typeface="Apple Symbols" panose="02000000000000000000" pitchFamily="2" charset="-79"/>
                    <a:ea typeface="Apple Symbols" panose="02000000000000000000" pitchFamily="2" charset="-79"/>
                    <a:cs typeface="Apple Symbols" panose="02000000000000000000" pitchFamily="2" charset="-79"/>
                  </a:rPr>
                  <a:t> written as </a:t>
                </a:r>
                <a:r>
                  <a:rPr lang="en-US" sz="2000" dirty="0" err="1">
                    <a:latin typeface="Apple Symbols" panose="02000000000000000000" pitchFamily="2" charset="-79"/>
                    <a:ea typeface="Apple Symbols" panose="02000000000000000000" pitchFamily="2" charset="-79"/>
                    <a:cs typeface="Apple Symbols" panose="02000000000000000000" pitchFamily="2" charset="-79"/>
                  </a:rPr>
                  <a:t>dW</a:t>
                </a:r>
                <a:r>
                  <a:rPr lang="en-US" sz="2000" dirty="0">
                    <a:latin typeface="Apple Symbols" panose="02000000000000000000" pitchFamily="2" charset="-79"/>
                    <a:ea typeface="Apple Symbols" panose="02000000000000000000" pitchFamily="2" charset="-79"/>
                    <a:cs typeface="Apple Symbols" panose="02000000000000000000" pitchFamily="2" charset="-79"/>
                  </a:rPr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den>
                    </m:f>
                  </m:oMath>
                </a14:m>
                <a:r>
                  <a:rPr lang="en-US" sz="2000" dirty="0">
                    <a:latin typeface="Apple Symbols" panose="02000000000000000000" pitchFamily="2" charset="-79"/>
                    <a:ea typeface="Apple Symbols" panose="02000000000000000000" pitchFamily="2" charset="-79"/>
                    <a:cs typeface="Apple Symbols" panose="02000000000000000000" pitchFamily="2" charset="-79"/>
                  </a:rPr>
                  <a:t> written as </a:t>
                </a:r>
                <a:r>
                  <a:rPr lang="en-US" sz="2000" dirty="0" err="1">
                    <a:latin typeface="Apple Symbols" panose="02000000000000000000" pitchFamily="2" charset="-79"/>
                    <a:ea typeface="Apple Symbols" panose="02000000000000000000" pitchFamily="2" charset="-79"/>
                    <a:cs typeface="Apple Symbols" panose="02000000000000000000" pitchFamily="2" charset="-79"/>
                  </a:rPr>
                  <a:t>db</a:t>
                </a:r>
                <a:r>
                  <a:rPr lang="en-US" sz="2000" dirty="0">
                    <a:latin typeface="Apple Symbols" panose="02000000000000000000" pitchFamily="2" charset="-79"/>
                    <a:ea typeface="Apple Symbols" panose="02000000000000000000" pitchFamily="2" charset="-79"/>
                    <a:cs typeface="Apple Symbols" panose="02000000000000000000" pitchFamily="2" charset="-79"/>
                  </a:rPr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]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000" dirty="0">
                    <a:latin typeface="Apple Symbols" panose="02000000000000000000" pitchFamily="2" charset="-79"/>
                    <a:ea typeface="Apple Symbols" panose="02000000000000000000" pitchFamily="2" charset="-79"/>
                    <a:cs typeface="Apple Symbols" panose="02000000000000000000" pitchFamily="2" charset="-79"/>
                  </a:rPr>
                  <a:t> written as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p>
                  </m:oMath>
                </a14:m>
                <a:endParaRPr lang="en-US" sz="2000" dirty="0">
                  <a:latin typeface="Apple Symbols" panose="02000000000000000000" pitchFamily="2" charset="-79"/>
                  <a:ea typeface="Apple Symbols" panose="02000000000000000000" pitchFamily="2" charset="-79"/>
                  <a:cs typeface="Apple Symbols" panose="02000000000000000000" pitchFamily="2" charset="-79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FB77B90-42D3-894E-BF83-C285A18E8F5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418581"/>
                <a:ext cx="7886700" cy="4351338"/>
              </a:xfrm>
              <a:blipFill>
                <a:blip r:embed="rId2"/>
                <a:stretch>
                  <a:fillRect l="-965" t="-17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AD843C-3A2C-874A-B27D-A848032F4A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96F0D-8A8D-E54C-AD8F-4811A474B775}" type="datetime1">
              <a:rPr lang="en-US" smtClean="0"/>
              <a:t>9/26/18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15B94D-7FB6-4C44-9B8B-15102EA675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Learning, SDSU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F13E77-FE4E-F64C-92AE-BCB89964FA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264B7-8E8E-C346-A13A-10BC2FB604AF}" type="slidenum">
              <a:rPr lang="en-US" smtClean="0"/>
              <a:t>21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E9B9822-EEA7-5148-AB03-D84E322AAF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3421" y="98463"/>
            <a:ext cx="910525" cy="632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2766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098633-C8FA-F740-BFB5-2E2433360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Next lecture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C37014-01F9-0943-91FD-07120F0221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83578"/>
            <a:ext cx="7886700" cy="4351338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Deep </a:t>
            </a:r>
            <a:r>
              <a:rPr lang="en-US" sz="240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neural network</a:t>
            </a:r>
            <a:endParaRPr lang="en-US" sz="2400" dirty="0">
              <a:latin typeface="Apple Symbols" panose="02000000000000000000" pitchFamily="2" charset="-79"/>
              <a:ea typeface="Apple Symbols" panose="02000000000000000000" pitchFamily="2" charset="-79"/>
              <a:cs typeface="Apple Symbols" panose="02000000000000000000" pitchFamily="2" charset="-79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E20DC2-F8A7-1C4C-9C32-74734EE1F7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96F0D-8A8D-E54C-AD8F-4811A474B775}" type="datetime1">
              <a:rPr lang="en-US" smtClean="0"/>
              <a:t>9/26/18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53C175-51F0-C842-B3AB-E25FFBF810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Learning, SDSU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5EA7FC-B49B-D34B-BA12-BB61783BA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264B7-8E8E-C346-A13A-10BC2FB604AF}" type="slidenum">
              <a:rPr lang="en-US" smtClean="0"/>
              <a:t>22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211444F-BEC0-8144-A4F5-9A1C7EAD23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3421" y="98463"/>
            <a:ext cx="910525" cy="632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8758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D2C8CB-A55C-4844-83FB-B185E889E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41505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Activation functions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5212C5-97AD-3D46-BAF0-27DE0E1D21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96F0D-8A8D-E54C-AD8F-4811A474B775}" type="datetime1">
              <a:rPr lang="en-US" smtClean="0"/>
              <a:t>9/26/18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F3A325-7E67-4342-8BD5-F7950C2169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Learning, SDSU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8A2CD1-FC3C-094B-93D7-6A6EFCE3E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264B7-8E8E-C346-A13A-10BC2FB604AF}" type="slidenum">
              <a:rPr lang="en-US" smtClean="0"/>
              <a:t>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988BC9-835F-2145-A639-1B8BD176DD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3421" y="98463"/>
            <a:ext cx="910525" cy="632918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E6B4BA63-463B-A84E-912A-9096BA420513}"/>
              </a:ext>
            </a:extLst>
          </p:cNvPr>
          <p:cNvGrpSpPr/>
          <p:nvPr/>
        </p:nvGrpSpPr>
        <p:grpSpPr>
          <a:xfrm>
            <a:off x="488747" y="1413318"/>
            <a:ext cx="2662241" cy="2128918"/>
            <a:chOff x="3963467" y="1194538"/>
            <a:chExt cx="2662241" cy="212891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B627B3F6-CFE8-5F47-AC8E-DDE7611004C4}"/>
                    </a:ext>
                  </a:extLst>
                </p:cNvPr>
                <p:cNvSpPr/>
                <p:nvPr/>
              </p:nvSpPr>
              <p:spPr>
                <a:xfrm>
                  <a:off x="3969275" y="1464063"/>
                  <a:ext cx="460767" cy="369332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89397493-81FD-4546-B175-48994AF511E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69275" y="1464063"/>
                  <a:ext cx="460767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DA89A61B-721B-914F-9B93-9D207FA84D93}"/>
                    </a:ext>
                  </a:extLst>
                </p:cNvPr>
                <p:cNvSpPr/>
                <p:nvPr/>
              </p:nvSpPr>
              <p:spPr>
                <a:xfrm>
                  <a:off x="3963467" y="2050146"/>
                  <a:ext cx="466090" cy="369332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0B661317-1AAE-5341-BFA8-42A95ECB3FB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63467" y="2050146"/>
                  <a:ext cx="466090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00B23A3E-297A-9946-8F24-22AF0E6FB5AF}"/>
                    </a:ext>
                  </a:extLst>
                </p:cNvPr>
                <p:cNvSpPr/>
                <p:nvPr/>
              </p:nvSpPr>
              <p:spPr>
                <a:xfrm>
                  <a:off x="3963467" y="2631951"/>
                  <a:ext cx="466090" cy="369332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57959D84-59A5-D74F-BDCE-0636E5D7C88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63467" y="2631951"/>
                  <a:ext cx="466090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6322342-3312-6C44-931C-053B14E37082}"/>
                </a:ext>
              </a:extLst>
            </p:cNvPr>
            <p:cNvSpPr/>
            <p:nvPr/>
          </p:nvSpPr>
          <p:spPr>
            <a:xfrm>
              <a:off x="4983083" y="1194538"/>
              <a:ext cx="357334" cy="35733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4617873F-3C4B-B84F-B471-350C5945BF36}"/>
                </a:ext>
              </a:extLst>
            </p:cNvPr>
            <p:cNvSpPr/>
            <p:nvPr/>
          </p:nvSpPr>
          <p:spPr>
            <a:xfrm>
              <a:off x="4983083" y="1785066"/>
              <a:ext cx="357334" cy="35733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D3F3F3E-D12B-C249-A2D9-8A99F718B2A7}"/>
                </a:ext>
              </a:extLst>
            </p:cNvPr>
            <p:cNvSpPr/>
            <p:nvPr/>
          </p:nvSpPr>
          <p:spPr>
            <a:xfrm>
              <a:off x="4971973" y="2375594"/>
              <a:ext cx="357334" cy="35733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C3640BD-EDAD-1541-A676-52E967D93CF1}"/>
                </a:ext>
              </a:extLst>
            </p:cNvPr>
            <p:cNvSpPr/>
            <p:nvPr/>
          </p:nvSpPr>
          <p:spPr>
            <a:xfrm>
              <a:off x="4971973" y="2966122"/>
              <a:ext cx="357334" cy="35733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00D83866-3E96-5A40-8676-6C7BD22BBB8B}"/>
                </a:ext>
              </a:extLst>
            </p:cNvPr>
            <p:cNvSpPr/>
            <p:nvPr/>
          </p:nvSpPr>
          <p:spPr>
            <a:xfrm>
              <a:off x="5757716" y="2056924"/>
              <a:ext cx="357334" cy="35733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878BE02A-E799-F94A-A1CB-DD12961A15E2}"/>
                    </a:ext>
                  </a:extLst>
                </p:cNvPr>
                <p:cNvSpPr txBox="1"/>
                <p:nvPr/>
              </p:nvSpPr>
              <p:spPr>
                <a:xfrm>
                  <a:off x="6438990" y="2090499"/>
                  <a:ext cx="186718" cy="27699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FFCF7746-9E72-074B-B4F9-58090CFE388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38990" y="2090499"/>
                  <a:ext cx="186718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25000" t="-13043" r="-25000" b="-21739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45BC57A1-FC15-F147-9DC8-8C804EEA265A}"/>
                </a:ext>
              </a:extLst>
            </p:cNvPr>
            <p:cNvCxnSpPr>
              <a:stCxn id="9" idx="3"/>
              <a:endCxn id="12" idx="2"/>
            </p:cNvCxnSpPr>
            <p:nvPr/>
          </p:nvCxnSpPr>
          <p:spPr>
            <a:xfrm flipV="1">
              <a:off x="4430042" y="1373205"/>
              <a:ext cx="553041" cy="27552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30042D66-D16F-D74D-A985-A416CC175B22}"/>
                </a:ext>
              </a:extLst>
            </p:cNvPr>
            <p:cNvCxnSpPr>
              <a:cxnSpLocks/>
              <a:stCxn id="10" idx="3"/>
              <a:endCxn id="12" idx="2"/>
            </p:cNvCxnSpPr>
            <p:nvPr/>
          </p:nvCxnSpPr>
          <p:spPr>
            <a:xfrm flipV="1">
              <a:off x="4429557" y="1373205"/>
              <a:ext cx="553526" cy="86160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99B6638E-8AC2-6B43-A062-405160786CF1}"/>
                </a:ext>
              </a:extLst>
            </p:cNvPr>
            <p:cNvCxnSpPr>
              <a:cxnSpLocks/>
              <a:stCxn id="11" idx="3"/>
              <a:endCxn id="12" idx="2"/>
            </p:cNvCxnSpPr>
            <p:nvPr/>
          </p:nvCxnSpPr>
          <p:spPr>
            <a:xfrm flipV="1">
              <a:off x="4429557" y="1373205"/>
              <a:ext cx="553526" cy="144341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9B793FFC-5D50-BE42-A353-72904371D8FF}"/>
                </a:ext>
              </a:extLst>
            </p:cNvPr>
            <p:cNvCxnSpPr>
              <a:cxnSpLocks/>
              <a:stCxn id="9" idx="3"/>
              <a:endCxn id="13" idx="2"/>
            </p:cNvCxnSpPr>
            <p:nvPr/>
          </p:nvCxnSpPr>
          <p:spPr>
            <a:xfrm>
              <a:off x="4430042" y="1648729"/>
              <a:ext cx="553041" cy="31500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41C62FB8-8486-594A-BEC1-F5C61870DC88}"/>
                </a:ext>
              </a:extLst>
            </p:cNvPr>
            <p:cNvCxnSpPr>
              <a:cxnSpLocks/>
              <a:stCxn id="9" idx="3"/>
              <a:endCxn id="14" idx="2"/>
            </p:cNvCxnSpPr>
            <p:nvPr/>
          </p:nvCxnSpPr>
          <p:spPr>
            <a:xfrm>
              <a:off x="4430042" y="1648729"/>
              <a:ext cx="541931" cy="90553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D587740E-10A5-3648-AD4D-4DF5AA7941E4}"/>
                </a:ext>
              </a:extLst>
            </p:cNvPr>
            <p:cNvCxnSpPr>
              <a:cxnSpLocks/>
              <a:stCxn id="9" idx="3"/>
              <a:endCxn id="15" idx="2"/>
            </p:cNvCxnSpPr>
            <p:nvPr/>
          </p:nvCxnSpPr>
          <p:spPr>
            <a:xfrm>
              <a:off x="4430042" y="1648729"/>
              <a:ext cx="541931" cy="149606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29AE2870-F00C-0742-AB82-716456CB6A9E}"/>
                </a:ext>
              </a:extLst>
            </p:cNvPr>
            <p:cNvCxnSpPr>
              <a:cxnSpLocks/>
              <a:stCxn id="10" idx="3"/>
              <a:endCxn id="13" idx="2"/>
            </p:cNvCxnSpPr>
            <p:nvPr/>
          </p:nvCxnSpPr>
          <p:spPr>
            <a:xfrm flipV="1">
              <a:off x="4429557" y="1963733"/>
              <a:ext cx="553526" cy="27107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40B5D021-7B41-7441-8F50-2EF8F301DCAC}"/>
                </a:ext>
              </a:extLst>
            </p:cNvPr>
            <p:cNvCxnSpPr>
              <a:cxnSpLocks/>
              <a:stCxn id="10" idx="3"/>
              <a:endCxn id="15" idx="2"/>
            </p:cNvCxnSpPr>
            <p:nvPr/>
          </p:nvCxnSpPr>
          <p:spPr>
            <a:xfrm>
              <a:off x="4429557" y="2234812"/>
              <a:ext cx="542416" cy="9099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4163816B-2EAA-D148-A64F-F14153AECC78}"/>
                </a:ext>
              </a:extLst>
            </p:cNvPr>
            <p:cNvCxnSpPr>
              <a:cxnSpLocks/>
              <a:stCxn id="10" idx="3"/>
              <a:endCxn id="14" idx="2"/>
            </p:cNvCxnSpPr>
            <p:nvPr/>
          </p:nvCxnSpPr>
          <p:spPr>
            <a:xfrm>
              <a:off x="4429557" y="2234812"/>
              <a:ext cx="542416" cy="31944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9B48F6D7-FB6C-0249-95FD-3CE7E096A202}"/>
                </a:ext>
              </a:extLst>
            </p:cNvPr>
            <p:cNvCxnSpPr>
              <a:cxnSpLocks/>
              <a:stCxn id="11" idx="3"/>
              <a:endCxn id="15" idx="2"/>
            </p:cNvCxnSpPr>
            <p:nvPr/>
          </p:nvCxnSpPr>
          <p:spPr>
            <a:xfrm>
              <a:off x="4429557" y="2816617"/>
              <a:ext cx="542416" cy="32817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4BAB1E2F-C484-ED40-9177-A253F99E9052}"/>
                </a:ext>
              </a:extLst>
            </p:cNvPr>
            <p:cNvCxnSpPr>
              <a:cxnSpLocks/>
              <a:stCxn id="11" idx="3"/>
              <a:endCxn id="14" idx="2"/>
            </p:cNvCxnSpPr>
            <p:nvPr/>
          </p:nvCxnSpPr>
          <p:spPr>
            <a:xfrm flipV="1">
              <a:off x="4429557" y="2554261"/>
              <a:ext cx="542416" cy="2623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269E5F5C-D7EE-0E49-AD94-AF496668B2F8}"/>
                </a:ext>
              </a:extLst>
            </p:cNvPr>
            <p:cNvCxnSpPr>
              <a:cxnSpLocks/>
              <a:endCxn id="13" idx="2"/>
            </p:cNvCxnSpPr>
            <p:nvPr/>
          </p:nvCxnSpPr>
          <p:spPr>
            <a:xfrm flipV="1">
              <a:off x="4429557" y="1963733"/>
              <a:ext cx="553526" cy="8428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9742A283-8E0B-AF45-A3AE-90C76BD667C7}"/>
                </a:ext>
              </a:extLst>
            </p:cNvPr>
            <p:cNvCxnSpPr>
              <a:cxnSpLocks/>
              <a:stCxn id="12" idx="5"/>
              <a:endCxn id="16" idx="2"/>
            </p:cNvCxnSpPr>
            <p:nvPr/>
          </p:nvCxnSpPr>
          <p:spPr>
            <a:xfrm>
              <a:off x="5288087" y="1499542"/>
              <a:ext cx="469629" cy="73604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D30732F9-95D0-BF4D-B8B1-ADE0E351259A}"/>
                </a:ext>
              </a:extLst>
            </p:cNvPr>
            <p:cNvCxnSpPr>
              <a:cxnSpLocks/>
              <a:stCxn id="13" idx="6"/>
              <a:endCxn id="16" idx="2"/>
            </p:cNvCxnSpPr>
            <p:nvPr/>
          </p:nvCxnSpPr>
          <p:spPr>
            <a:xfrm>
              <a:off x="5340417" y="1963733"/>
              <a:ext cx="417299" cy="27185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B4FE4F9A-B628-1C41-BE72-1356D69A11CC}"/>
                </a:ext>
              </a:extLst>
            </p:cNvPr>
            <p:cNvCxnSpPr>
              <a:cxnSpLocks/>
              <a:stCxn id="14" idx="6"/>
              <a:endCxn id="16" idx="2"/>
            </p:cNvCxnSpPr>
            <p:nvPr/>
          </p:nvCxnSpPr>
          <p:spPr>
            <a:xfrm flipV="1">
              <a:off x="5329307" y="2235591"/>
              <a:ext cx="428409" cy="31867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D34F843F-C3A4-4E4C-9A7B-6537C058F987}"/>
                </a:ext>
              </a:extLst>
            </p:cNvPr>
            <p:cNvCxnSpPr>
              <a:cxnSpLocks/>
              <a:stCxn id="15" idx="6"/>
              <a:endCxn id="16" idx="2"/>
            </p:cNvCxnSpPr>
            <p:nvPr/>
          </p:nvCxnSpPr>
          <p:spPr>
            <a:xfrm flipV="1">
              <a:off x="5329307" y="2235591"/>
              <a:ext cx="428409" cy="90919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388B678C-F413-0B49-86B6-255D1D8925A3}"/>
                </a:ext>
              </a:extLst>
            </p:cNvPr>
            <p:cNvCxnSpPr>
              <a:cxnSpLocks/>
              <a:stCxn id="16" idx="6"/>
              <a:endCxn id="17" idx="1"/>
            </p:cNvCxnSpPr>
            <p:nvPr/>
          </p:nvCxnSpPr>
          <p:spPr>
            <a:xfrm flipV="1">
              <a:off x="6115050" y="2228999"/>
              <a:ext cx="323940" cy="659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C95E42FC-DEB8-4641-816D-264EADF0AC88}"/>
              </a:ext>
            </a:extLst>
          </p:cNvPr>
          <p:cNvGrpSpPr/>
          <p:nvPr/>
        </p:nvGrpSpPr>
        <p:grpSpPr>
          <a:xfrm>
            <a:off x="488747" y="3799368"/>
            <a:ext cx="2518119" cy="2048943"/>
            <a:chOff x="488747" y="3799368"/>
            <a:chExt cx="2518119" cy="204894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57C67A44-444A-DA42-8CDA-24218CEE2D55}"/>
                    </a:ext>
                  </a:extLst>
                </p:cNvPr>
                <p:cNvSpPr txBox="1"/>
                <p:nvPr/>
              </p:nvSpPr>
              <p:spPr>
                <a:xfrm>
                  <a:off x="849288" y="4338074"/>
                  <a:ext cx="1928157" cy="28879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[1]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[1]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[1]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57C67A44-444A-DA42-8CDA-24218CEE2D5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9288" y="4338074"/>
                  <a:ext cx="1928157" cy="288797"/>
                </a:xfrm>
                <a:prstGeom prst="rect">
                  <a:avLst/>
                </a:prstGeom>
                <a:blipFill>
                  <a:blip r:embed="rId7"/>
                  <a:stretch>
                    <a:fillRect l="-654" t="-8696" r="-1307" b="-869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84C9C2FF-8235-754B-9F05-65A1BB0EFB1F}"/>
                    </a:ext>
                  </a:extLst>
                </p:cNvPr>
                <p:cNvSpPr txBox="1"/>
                <p:nvPr/>
              </p:nvSpPr>
              <p:spPr>
                <a:xfrm>
                  <a:off x="849288" y="4713630"/>
                  <a:ext cx="1396216" cy="28879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[1]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[1]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84C9C2FF-8235-754B-9F05-65A1BB0EFB1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9288" y="4713630"/>
                  <a:ext cx="1396216" cy="288797"/>
                </a:xfrm>
                <a:prstGeom prst="rect">
                  <a:avLst/>
                </a:prstGeom>
                <a:blipFill>
                  <a:blip r:embed="rId8"/>
                  <a:stretch>
                    <a:fillRect l="-1802" t="-4167" r="-4505" b="-291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AF694FEC-F798-FF49-8CCC-688C3998C535}"/>
                    </a:ext>
                  </a:extLst>
                </p:cNvPr>
                <p:cNvSpPr txBox="1"/>
                <p:nvPr/>
              </p:nvSpPr>
              <p:spPr>
                <a:xfrm>
                  <a:off x="849288" y="5183958"/>
                  <a:ext cx="2157578" cy="28879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[2]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[2]</m:t>
                            </m:r>
                          </m:sup>
                        </m:sSup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[1]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[2]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AF694FEC-F798-FF49-8CCC-688C3998C53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9288" y="5183958"/>
                  <a:ext cx="2157578" cy="288797"/>
                </a:xfrm>
                <a:prstGeom prst="rect">
                  <a:avLst/>
                </a:prstGeom>
                <a:blipFill>
                  <a:blip r:embed="rId9"/>
                  <a:stretch>
                    <a:fillRect l="-585" t="-8696" r="-1754" b="-434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EE9E3A04-7438-B848-9153-F904F750777A}"/>
                    </a:ext>
                  </a:extLst>
                </p:cNvPr>
                <p:cNvSpPr txBox="1"/>
                <p:nvPr/>
              </p:nvSpPr>
              <p:spPr>
                <a:xfrm>
                  <a:off x="849288" y="5559514"/>
                  <a:ext cx="1396216" cy="28879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[2]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]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EE9E3A04-7438-B848-9153-F904F750777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9288" y="5559514"/>
                  <a:ext cx="1396216" cy="288797"/>
                </a:xfrm>
                <a:prstGeom prst="rect">
                  <a:avLst/>
                </a:prstGeom>
                <a:blipFill>
                  <a:blip r:embed="rId10"/>
                  <a:stretch>
                    <a:fillRect l="-1802" t="-8696" r="-4505" b="-347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FF2D665E-8C1A-3246-8E7A-3FEE87656366}"/>
                </a:ext>
              </a:extLst>
            </p:cNvPr>
            <p:cNvSpPr txBox="1"/>
            <p:nvPr/>
          </p:nvSpPr>
          <p:spPr>
            <a:xfrm>
              <a:off x="488747" y="3799368"/>
              <a:ext cx="22881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Single input example </a:t>
              </a:r>
              <a:r>
                <a:rPr lang="en-US" i="1" dirty="0"/>
                <a:t>x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F60A9768-150B-B74D-9CF9-E1B1FF87BFB6}"/>
              </a:ext>
            </a:extLst>
          </p:cNvPr>
          <p:cNvGrpSpPr/>
          <p:nvPr/>
        </p:nvGrpSpPr>
        <p:grpSpPr>
          <a:xfrm>
            <a:off x="1516643" y="4710526"/>
            <a:ext cx="1793244" cy="1134681"/>
            <a:chOff x="1516643" y="4710526"/>
            <a:chExt cx="1793244" cy="1134681"/>
          </a:xfrm>
        </p:grpSpPr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1707950-C91F-BF44-AE41-7B447E70FD97}"/>
                </a:ext>
              </a:extLst>
            </p:cNvPr>
            <p:cNvCxnSpPr>
              <a:cxnSpLocks/>
            </p:cNvCxnSpPr>
            <p:nvPr/>
          </p:nvCxnSpPr>
          <p:spPr>
            <a:xfrm>
              <a:off x="1547396" y="4876882"/>
              <a:ext cx="698108" cy="1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3C57AEE1-3D37-3947-8B3F-E6E3197165FE}"/>
                </a:ext>
              </a:extLst>
            </p:cNvPr>
            <p:cNvCxnSpPr>
              <a:cxnSpLocks/>
            </p:cNvCxnSpPr>
            <p:nvPr/>
          </p:nvCxnSpPr>
          <p:spPr>
            <a:xfrm>
              <a:off x="1516643" y="5723280"/>
              <a:ext cx="698108" cy="1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0A458846-4694-0E4E-93F9-032485B36D35}"/>
                    </a:ext>
                  </a:extLst>
                </p:cNvPr>
                <p:cNvSpPr txBox="1"/>
                <p:nvPr/>
              </p:nvSpPr>
              <p:spPr>
                <a:xfrm>
                  <a:off x="2338779" y="4710526"/>
                  <a:ext cx="965713" cy="28879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[1]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[1]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0A458846-4694-0E4E-93F9-032485B36D3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38779" y="4710526"/>
                  <a:ext cx="965713" cy="288797"/>
                </a:xfrm>
                <a:prstGeom prst="rect">
                  <a:avLst/>
                </a:prstGeom>
                <a:blipFill>
                  <a:blip r:embed="rId11"/>
                  <a:stretch>
                    <a:fillRect l="-3896" t="-8333" r="-7792" b="-291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B4DC0D0F-FEED-7A44-AE7A-4AA635FBF28B}"/>
                    </a:ext>
                  </a:extLst>
                </p:cNvPr>
                <p:cNvSpPr txBox="1"/>
                <p:nvPr/>
              </p:nvSpPr>
              <p:spPr>
                <a:xfrm>
                  <a:off x="2344174" y="5556410"/>
                  <a:ext cx="965713" cy="28879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[1]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[2]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B4DC0D0F-FEED-7A44-AE7A-4AA635FBF28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44174" y="5556410"/>
                  <a:ext cx="965713" cy="288797"/>
                </a:xfrm>
                <a:prstGeom prst="rect">
                  <a:avLst/>
                </a:prstGeom>
                <a:blipFill>
                  <a:blip r:embed="rId12"/>
                  <a:stretch>
                    <a:fillRect l="-5195" t="-8696" r="-6494" b="-347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9EE04576-45E3-174C-AF58-6717EF495073}"/>
              </a:ext>
            </a:extLst>
          </p:cNvPr>
          <p:cNvGrpSpPr/>
          <p:nvPr/>
        </p:nvGrpSpPr>
        <p:grpSpPr>
          <a:xfrm>
            <a:off x="4075839" y="2263504"/>
            <a:ext cx="4871647" cy="1086085"/>
            <a:chOff x="4075839" y="2640022"/>
            <a:chExt cx="4871647" cy="108608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0A542949-CC20-6E4C-8F0A-661A95A57314}"/>
                    </a:ext>
                  </a:extLst>
                </p:cNvPr>
                <p:cNvSpPr txBox="1"/>
                <p:nvPr/>
              </p:nvSpPr>
              <p:spPr>
                <a:xfrm>
                  <a:off x="6127611" y="2850731"/>
                  <a:ext cx="2819875" cy="55297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tanh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sup>
                            </m:sSup>
                          </m:num>
                          <m:den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sup>
                            </m:sSup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0A542949-CC20-6E4C-8F0A-661A95A5731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27611" y="2850731"/>
                  <a:ext cx="2819875" cy="552972"/>
                </a:xfrm>
                <a:prstGeom prst="rect">
                  <a:avLst/>
                </a:prstGeom>
                <a:blipFill>
                  <a:blip r:embed="rId13"/>
                  <a:stretch>
                    <a:fillRect b="-681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037B6AA8-B024-E54A-B1B0-5EDCDADEB50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4075839" y="2640022"/>
              <a:ext cx="1685304" cy="1086085"/>
            </a:xfrm>
            <a:prstGeom prst="rect">
              <a:avLst/>
            </a:prstGeom>
          </p:spPr>
        </p:pic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0FC8BCD7-E40A-3A49-9FE4-E58842E73F67}"/>
              </a:ext>
            </a:extLst>
          </p:cNvPr>
          <p:cNvSpPr txBox="1"/>
          <p:nvPr/>
        </p:nvSpPr>
        <p:spPr>
          <a:xfrm>
            <a:off x="5998941" y="3103411"/>
            <a:ext cx="31450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“hyperbolic tangent”. Almost always works better for hidden layers than sigmoid.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9B172B85-7773-084B-AC82-4CDC959807D4}"/>
              </a:ext>
            </a:extLst>
          </p:cNvPr>
          <p:cNvGrpSpPr/>
          <p:nvPr/>
        </p:nvGrpSpPr>
        <p:grpSpPr>
          <a:xfrm>
            <a:off x="4075839" y="838124"/>
            <a:ext cx="4351511" cy="1188841"/>
            <a:chOff x="4075839" y="1214642"/>
            <a:chExt cx="4351511" cy="1188841"/>
          </a:xfrm>
        </p:grpSpPr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1126DB95-B373-A743-B423-BBAFC2DBA5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4075839" y="1328966"/>
              <a:ext cx="1621912" cy="1074517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AC82D86F-4F76-5C48-A458-1E489DAA4C87}"/>
                    </a:ext>
                  </a:extLst>
                </p:cNvPr>
                <p:cNvSpPr txBox="1"/>
                <p:nvPr/>
              </p:nvSpPr>
              <p:spPr>
                <a:xfrm>
                  <a:off x="6115050" y="1517571"/>
                  <a:ext cx="2312300" cy="52501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sup>
                            </m:sSup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AC82D86F-4F76-5C48-A458-1E489DAA4C8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15050" y="1517571"/>
                  <a:ext cx="2312300" cy="525016"/>
                </a:xfrm>
                <a:prstGeom prst="rect">
                  <a:avLst/>
                </a:prstGeom>
                <a:blipFill>
                  <a:blip r:embed="rId16"/>
                  <a:stretch>
                    <a:fillRect l="-2186" t="-4762" b="-1190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6B5364EA-7CBC-B444-B2AE-2EE9372F6EB8}"/>
                </a:ext>
              </a:extLst>
            </p:cNvPr>
            <p:cNvSpPr txBox="1"/>
            <p:nvPr/>
          </p:nvSpPr>
          <p:spPr>
            <a:xfrm>
              <a:off x="6115050" y="1214642"/>
              <a:ext cx="9332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Sigmoid</a:t>
              </a:r>
            </a:p>
          </p:txBody>
        </p: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47B60569-1267-4B41-95F7-0BFC779F02F5}"/>
              </a:ext>
            </a:extLst>
          </p:cNvPr>
          <p:cNvSpPr txBox="1"/>
          <p:nvPr/>
        </p:nvSpPr>
        <p:spPr>
          <a:xfrm>
            <a:off x="3601491" y="4118053"/>
            <a:ext cx="5314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Downside for both: small gradient for extreme z values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0B8E5793-45DA-B445-8BF2-384DD0F0B7C6}"/>
              </a:ext>
            </a:extLst>
          </p:cNvPr>
          <p:cNvSpPr txBox="1"/>
          <p:nvPr/>
        </p:nvSpPr>
        <p:spPr>
          <a:xfrm>
            <a:off x="3601491" y="4585351"/>
            <a:ext cx="2693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Rectified linear unit (</a:t>
            </a:r>
            <a:r>
              <a:rPr lang="en-US" dirty="0" err="1"/>
              <a:t>ReLU</a:t>
            </a:r>
            <a:r>
              <a:rPr lang="en-US" dirty="0"/>
              <a:t>)</a:t>
            </a: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22095825-BD85-6442-B1C8-4B691DFB20B4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920760" y="5083675"/>
            <a:ext cx="1302479" cy="101710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E5A49E5F-0B35-2049-A9E4-0F90AF7D7EEF}"/>
                  </a:ext>
                </a:extLst>
              </p:cNvPr>
              <p:cNvSpPr/>
              <p:nvPr/>
            </p:nvSpPr>
            <p:spPr>
              <a:xfrm>
                <a:off x="5492012" y="5083101"/>
                <a:ext cx="193187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max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⁡(0,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E5A49E5F-0B35-2049-A9E4-0F90AF7D7E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2012" y="5083101"/>
                <a:ext cx="1931876" cy="369332"/>
              </a:xfrm>
              <a:prstGeom prst="rect">
                <a:avLst/>
              </a:prstGeom>
              <a:blipFill>
                <a:blip r:embed="rId18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0BA7F371-A3BA-6141-8178-2187CF241C8F}"/>
                  </a:ext>
                </a:extLst>
              </p:cNvPr>
              <p:cNvSpPr txBox="1"/>
              <p:nvPr/>
            </p:nvSpPr>
            <p:spPr>
              <a:xfrm>
                <a:off x="5567297" y="5534489"/>
                <a:ext cx="133119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∈{0,1}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0BA7F371-A3BA-6141-8178-2187CF241C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7297" y="5534489"/>
                <a:ext cx="1331198" cy="276999"/>
              </a:xfrm>
              <a:prstGeom prst="rect">
                <a:avLst/>
              </a:prstGeom>
              <a:blipFill>
                <a:blip r:embed="rId19"/>
                <a:stretch>
                  <a:fillRect l="-2830" r="-5660" b="-30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3207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  <p:bldP spid="55" grpId="0"/>
      <p:bldP spid="56" grpId="0"/>
      <p:bldP spid="58" grpId="0"/>
      <p:bldP spid="6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766272-B517-8E42-AD32-841373C03A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721" y="454820"/>
            <a:ext cx="7886700" cy="854074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Rule-of-thumb for choosing activation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C571DDC-D883-8C4D-B678-C971F5D97D9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452877"/>
                <a:ext cx="7886700" cy="4351338"/>
              </a:xfrm>
            </p:spPr>
            <p:txBody>
              <a:bodyPr>
                <a:normAutofit/>
              </a:bodyPr>
              <a:lstStyle/>
              <a:p>
                <a:pPr>
                  <a:buFont typeface="Wingdings" pitchFamily="2" charset="2"/>
                  <a:buChar char="§"/>
                </a:pPr>
                <a:r>
                  <a:rPr lang="en-US" sz="2400" dirty="0">
                    <a:latin typeface="Apple Symbols" panose="02000000000000000000" pitchFamily="2" charset="-79"/>
                    <a:ea typeface="Apple Symbols" panose="02000000000000000000" pitchFamily="2" charset="-79"/>
                    <a:cs typeface="Apple Symbols" panose="02000000000000000000" pitchFamily="2" charset="-79"/>
                  </a:rPr>
                  <a:t>Binary classification,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Apple Symbols" panose="02000000000000000000" pitchFamily="2" charset="-79"/>
                        <a:cs typeface="Apple Symbols" panose="02000000000000000000" pitchFamily="2" charset="-79"/>
                      </a:rPr>
                      <m:t>𝑦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pple Symbols" panose="02000000000000000000" pitchFamily="2" charset="-79"/>
                      </a:rPr>
                      <m:t>∈{0,1}</m:t>
                    </m:r>
                  </m:oMath>
                </a14:m>
                <a:r>
                  <a:rPr lang="en-US" sz="2400" dirty="0">
                    <a:latin typeface="Apple Symbols" panose="02000000000000000000" pitchFamily="2" charset="-79"/>
                    <a:ea typeface="Apple Symbols" panose="02000000000000000000" pitchFamily="2" charset="-79"/>
                    <a:cs typeface="Apple Symbols" panose="02000000000000000000" pitchFamily="2" charset="-79"/>
                  </a:rPr>
                  <a:t>, use sigmoid for output layer.</a:t>
                </a:r>
              </a:p>
              <a:p>
                <a:pPr>
                  <a:buFont typeface="Wingdings" pitchFamily="2" charset="2"/>
                  <a:buChar char="§"/>
                </a:pPr>
                <a:endParaRPr lang="en-US" sz="2400" dirty="0">
                  <a:latin typeface="Apple Symbols" panose="02000000000000000000" pitchFamily="2" charset="-79"/>
                  <a:ea typeface="Apple Symbols" panose="02000000000000000000" pitchFamily="2" charset="-79"/>
                  <a:cs typeface="Apple Symbols" panose="02000000000000000000" pitchFamily="2" charset="-79"/>
                </a:endParaRPr>
              </a:p>
              <a:p>
                <a:pPr>
                  <a:buFont typeface="Wingdings" pitchFamily="2" charset="2"/>
                  <a:buChar char="§"/>
                </a:pPr>
                <a:r>
                  <a:rPr lang="en-US" sz="2400" dirty="0">
                    <a:latin typeface="Apple Symbols" panose="02000000000000000000" pitchFamily="2" charset="-79"/>
                    <a:ea typeface="Apple Symbols" panose="02000000000000000000" pitchFamily="2" charset="-79"/>
                    <a:cs typeface="Apple Symbols" panose="02000000000000000000" pitchFamily="2" charset="-79"/>
                  </a:rPr>
                  <a:t>For all the other units, use </a:t>
                </a:r>
                <a:r>
                  <a:rPr lang="en-US" sz="2400" dirty="0" err="1">
                    <a:latin typeface="Apple Symbols" panose="02000000000000000000" pitchFamily="2" charset="-79"/>
                    <a:ea typeface="Apple Symbols" panose="02000000000000000000" pitchFamily="2" charset="-79"/>
                    <a:cs typeface="Apple Symbols" panose="02000000000000000000" pitchFamily="2" charset="-79"/>
                  </a:rPr>
                  <a:t>ReLU</a:t>
                </a:r>
                <a:r>
                  <a:rPr lang="en-US" sz="2400" dirty="0">
                    <a:latin typeface="Apple Symbols" panose="02000000000000000000" pitchFamily="2" charset="-79"/>
                    <a:ea typeface="Apple Symbols" panose="02000000000000000000" pitchFamily="2" charset="-79"/>
                    <a:cs typeface="Apple Symbols" panose="02000000000000000000" pitchFamily="2" charset="-79"/>
                  </a:rPr>
                  <a:t> (increasingly the default choice) or tanh</a:t>
                </a:r>
              </a:p>
              <a:p>
                <a:pPr lvl="1">
                  <a:buFont typeface="Wingdings" pitchFamily="2" charset="2"/>
                  <a:buChar char="§"/>
                </a:pPr>
                <a:r>
                  <a:rPr lang="en-US" sz="2000" dirty="0" err="1">
                    <a:latin typeface="Apple Symbols" panose="02000000000000000000" pitchFamily="2" charset="-79"/>
                    <a:ea typeface="Apple Symbols" panose="02000000000000000000" pitchFamily="2" charset="-79"/>
                    <a:cs typeface="Apple Symbols" panose="02000000000000000000" pitchFamily="2" charset="-79"/>
                  </a:rPr>
                  <a:t>ReLU</a:t>
                </a:r>
                <a:r>
                  <a:rPr lang="en-US" sz="2000" dirty="0">
                    <a:latin typeface="Apple Symbols" panose="02000000000000000000" pitchFamily="2" charset="-79"/>
                    <a:ea typeface="Apple Symbols" panose="02000000000000000000" pitchFamily="2" charset="-79"/>
                    <a:cs typeface="Apple Symbols" panose="02000000000000000000" pitchFamily="2" charset="-79"/>
                  </a:rPr>
                  <a:t> learns much faster than tanh.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C571DDC-D883-8C4D-B678-C971F5D97D9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452877"/>
                <a:ext cx="7886700" cy="4351338"/>
              </a:xfrm>
              <a:blipFill>
                <a:blip r:embed="rId2"/>
                <a:stretch>
                  <a:fillRect l="-965" t="-1453" r="-16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76A201-4CF9-B341-BE2E-EE8637F6CA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96F0D-8A8D-E54C-AD8F-4811A474B775}" type="datetime1">
              <a:rPr lang="en-US" smtClean="0"/>
              <a:t>9/26/18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912D25-AC4D-CE4E-8509-37FDE3EDA6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Learning, SDSU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B99C81-B371-D24C-A10D-370E42F3D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264B7-8E8E-C346-A13A-10BC2FB604AF}" type="slidenum">
              <a:rPr lang="en-US" smtClean="0"/>
              <a:t>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29EE8F1-DE5A-2746-BBDD-2A24A0848C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3421" y="98463"/>
            <a:ext cx="910525" cy="632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4813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63D428-4C55-3E47-9D7D-366AC09D4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791321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Why do we need activation functions?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9AC426-E211-D846-892D-956BDD1302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96F0D-8A8D-E54C-AD8F-4811A474B775}" type="datetime1">
              <a:rPr lang="en-US" smtClean="0"/>
              <a:t>9/26/18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8C4394-94E7-5A4B-A51C-83345FFC9E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Learning, SDSU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1C7D3F-4A8F-3347-87E3-226E35C66D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264B7-8E8E-C346-A13A-10BC2FB604AF}" type="slidenum">
              <a:rPr lang="en-US" smtClean="0"/>
              <a:t>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4AB6FA7-DCD0-2E49-8762-12C65C9F65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3421" y="98463"/>
            <a:ext cx="910525" cy="63291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445ED24-AB4C-B540-8104-05B26C907DA0}"/>
              </a:ext>
            </a:extLst>
          </p:cNvPr>
          <p:cNvSpPr txBox="1"/>
          <p:nvPr/>
        </p:nvSpPr>
        <p:spPr>
          <a:xfrm>
            <a:off x="645459" y="1238444"/>
            <a:ext cx="2985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Why not linear activation?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3481FDD-FD97-C345-9D3A-F565FB84A6E3}"/>
                  </a:ext>
                </a:extLst>
              </p:cNvPr>
              <p:cNvSpPr txBox="1"/>
              <p:nvPr/>
            </p:nvSpPr>
            <p:spPr>
              <a:xfrm>
                <a:off x="1100793" y="1689773"/>
                <a:ext cx="1928157" cy="2887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3481FDD-FD97-C345-9D3A-F565FB84A6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793" y="1689773"/>
                <a:ext cx="1928157" cy="288797"/>
              </a:xfrm>
              <a:prstGeom prst="rect">
                <a:avLst/>
              </a:prstGeom>
              <a:blipFill>
                <a:blip r:embed="rId3"/>
                <a:stretch>
                  <a:fillRect l="-1307" t="-4167" r="-1307" b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CC7C6C2-C64B-E143-B1C9-2A912C5D6B64}"/>
                  </a:ext>
                </a:extLst>
              </p:cNvPr>
              <p:cNvSpPr txBox="1"/>
              <p:nvPr/>
            </p:nvSpPr>
            <p:spPr>
              <a:xfrm>
                <a:off x="1100793" y="2065329"/>
                <a:ext cx="1063561" cy="2887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CC7C6C2-C64B-E143-B1C9-2A912C5D6B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793" y="2065329"/>
                <a:ext cx="1063561" cy="288797"/>
              </a:xfrm>
              <a:prstGeom prst="rect">
                <a:avLst/>
              </a:prstGeom>
              <a:blipFill>
                <a:blip r:embed="rId4"/>
                <a:stretch>
                  <a:fillRect l="-2381" t="-8696" r="-3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29E455EE-6F86-314E-AE82-6B3A81FBD645}"/>
              </a:ext>
            </a:extLst>
          </p:cNvPr>
          <p:cNvGrpSpPr/>
          <p:nvPr/>
        </p:nvGrpSpPr>
        <p:grpSpPr>
          <a:xfrm>
            <a:off x="1710903" y="3471176"/>
            <a:ext cx="2662241" cy="2128918"/>
            <a:chOff x="3963467" y="1194538"/>
            <a:chExt cx="2662241" cy="212891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CD0F38B3-3E11-734F-BA5E-E6C66B924A68}"/>
                    </a:ext>
                  </a:extLst>
                </p:cNvPr>
                <p:cNvSpPr/>
                <p:nvPr/>
              </p:nvSpPr>
              <p:spPr>
                <a:xfrm>
                  <a:off x="3969275" y="1464063"/>
                  <a:ext cx="460767" cy="369332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89397493-81FD-4546-B175-48994AF511E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69275" y="1464063"/>
                  <a:ext cx="460767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AB848243-9F83-9C4A-9D16-3054894990FA}"/>
                    </a:ext>
                  </a:extLst>
                </p:cNvPr>
                <p:cNvSpPr/>
                <p:nvPr/>
              </p:nvSpPr>
              <p:spPr>
                <a:xfrm>
                  <a:off x="3963467" y="2050146"/>
                  <a:ext cx="466090" cy="369332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0B661317-1AAE-5341-BFA8-42A95ECB3FB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63467" y="2050146"/>
                  <a:ext cx="466090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32C89CE5-2555-784B-B054-D01AF7099DD6}"/>
                    </a:ext>
                  </a:extLst>
                </p:cNvPr>
                <p:cNvSpPr/>
                <p:nvPr/>
              </p:nvSpPr>
              <p:spPr>
                <a:xfrm>
                  <a:off x="3963467" y="2631951"/>
                  <a:ext cx="466090" cy="369332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57959D84-59A5-D74F-BDCE-0636E5D7C88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63467" y="2631951"/>
                  <a:ext cx="466090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4734868A-9E8A-3343-87A6-E3EBD0DCC364}"/>
                </a:ext>
              </a:extLst>
            </p:cNvPr>
            <p:cNvSpPr/>
            <p:nvPr/>
          </p:nvSpPr>
          <p:spPr>
            <a:xfrm>
              <a:off x="4983083" y="1194538"/>
              <a:ext cx="357334" cy="35733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6E5C28FE-23FA-AD4C-A47D-E665390EEEA5}"/>
                </a:ext>
              </a:extLst>
            </p:cNvPr>
            <p:cNvSpPr/>
            <p:nvPr/>
          </p:nvSpPr>
          <p:spPr>
            <a:xfrm>
              <a:off x="4983083" y="1785066"/>
              <a:ext cx="357334" cy="35733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97C6D94-18FE-AF4E-B501-9F681B5B3924}"/>
                </a:ext>
              </a:extLst>
            </p:cNvPr>
            <p:cNvSpPr/>
            <p:nvPr/>
          </p:nvSpPr>
          <p:spPr>
            <a:xfrm>
              <a:off x="4971973" y="2375594"/>
              <a:ext cx="357334" cy="35733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6FE79C34-CD03-B047-B27B-2CED9E069B90}"/>
                </a:ext>
              </a:extLst>
            </p:cNvPr>
            <p:cNvSpPr/>
            <p:nvPr/>
          </p:nvSpPr>
          <p:spPr>
            <a:xfrm>
              <a:off x="4971973" y="2966122"/>
              <a:ext cx="357334" cy="35733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EA6C7E0F-40A0-BF43-A6B0-EFA1DBC254EB}"/>
                </a:ext>
              </a:extLst>
            </p:cNvPr>
            <p:cNvSpPr/>
            <p:nvPr/>
          </p:nvSpPr>
          <p:spPr>
            <a:xfrm>
              <a:off x="5757716" y="2056924"/>
              <a:ext cx="357334" cy="35733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7B1843C7-3329-3D4D-A28A-DEA14FC87367}"/>
                    </a:ext>
                  </a:extLst>
                </p:cNvPr>
                <p:cNvSpPr txBox="1"/>
                <p:nvPr/>
              </p:nvSpPr>
              <p:spPr>
                <a:xfrm>
                  <a:off x="6438990" y="2090499"/>
                  <a:ext cx="186718" cy="27699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FFCF7746-9E72-074B-B4F9-58090CFE388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38990" y="2090499"/>
                  <a:ext cx="186718" cy="276999"/>
                </a:xfrm>
                <a:prstGeom prst="rect">
                  <a:avLst/>
                </a:prstGeom>
                <a:blipFill>
                  <a:blip r:embed="rId8"/>
                  <a:stretch>
                    <a:fillRect l="-25000" t="-13043" r="-25000" b="-21739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8E4FA87D-B9B9-E74D-B830-57CF9D4C75A4}"/>
                </a:ext>
              </a:extLst>
            </p:cNvPr>
            <p:cNvCxnSpPr>
              <a:stCxn id="12" idx="3"/>
              <a:endCxn id="15" idx="2"/>
            </p:cNvCxnSpPr>
            <p:nvPr/>
          </p:nvCxnSpPr>
          <p:spPr>
            <a:xfrm flipV="1">
              <a:off x="4430042" y="1373205"/>
              <a:ext cx="553041" cy="27552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6D483850-5AF8-6C4C-A05B-65E5A60620C8}"/>
                </a:ext>
              </a:extLst>
            </p:cNvPr>
            <p:cNvCxnSpPr>
              <a:cxnSpLocks/>
              <a:stCxn id="13" idx="3"/>
              <a:endCxn id="15" idx="2"/>
            </p:cNvCxnSpPr>
            <p:nvPr/>
          </p:nvCxnSpPr>
          <p:spPr>
            <a:xfrm flipV="1">
              <a:off x="4429557" y="1373205"/>
              <a:ext cx="553526" cy="86160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1B504620-EDB8-5641-A5C4-7A76A9F7AA90}"/>
                </a:ext>
              </a:extLst>
            </p:cNvPr>
            <p:cNvCxnSpPr>
              <a:cxnSpLocks/>
              <a:stCxn id="14" idx="3"/>
              <a:endCxn id="15" idx="2"/>
            </p:cNvCxnSpPr>
            <p:nvPr/>
          </p:nvCxnSpPr>
          <p:spPr>
            <a:xfrm flipV="1">
              <a:off x="4429557" y="1373205"/>
              <a:ext cx="553526" cy="144341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8C08F808-27DF-D749-B9F3-9428E219DCD1}"/>
                </a:ext>
              </a:extLst>
            </p:cNvPr>
            <p:cNvCxnSpPr>
              <a:cxnSpLocks/>
              <a:stCxn id="12" idx="3"/>
              <a:endCxn id="16" idx="2"/>
            </p:cNvCxnSpPr>
            <p:nvPr/>
          </p:nvCxnSpPr>
          <p:spPr>
            <a:xfrm>
              <a:off x="4430042" y="1648729"/>
              <a:ext cx="553041" cy="31500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6496AC7F-D946-5E42-ADBF-B75B800B1AF6}"/>
                </a:ext>
              </a:extLst>
            </p:cNvPr>
            <p:cNvCxnSpPr>
              <a:cxnSpLocks/>
              <a:stCxn id="12" idx="3"/>
              <a:endCxn id="17" idx="2"/>
            </p:cNvCxnSpPr>
            <p:nvPr/>
          </p:nvCxnSpPr>
          <p:spPr>
            <a:xfrm>
              <a:off x="4430042" y="1648729"/>
              <a:ext cx="541931" cy="90553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1858003A-44A9-A046-B5D0-7687E6773520}"/>
                </a:ext>
              </a:extLst>
            </p:cNvPr>
            <p:cNvCxnSpPr>
              <a:cxnSpLocks/>
              <a:stCxn id="12" idx="3"/>
              <a:endCxn id="18" idx="2"/>
            </p:cNvCxnSpPr>
            <p:nvPr/>
          </p:nvCxnSpPr>
          <p:spPr>
            <a:xfrm>
              <a:off x="4430042" y="1648729"/>
              <a:ext cx="541931" cy="149606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F8A0BAB0-B30B-934E-AEE8-AEEADC2B1C69}"/>
                </a:ext>
              </a:extLst>
            </p:cNvPr>
            <p:cNvCxnSpPr>
              <a:cxnSpLocks/>
              <a:stCxn id="13" idx="3"/>
              <a:endCxn id="16" idx="2"/>
            </p:cNvCxnSpPr>
            <p:nvPr/>
          </p:nvCxnSpPr>
          <p:spPr>
            <a:xfrm flipV="1">
              <a:off x="4429557" y="1963733"/>
              <a:ext cx="553526" cy="27107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E9B90207-04FA-C74D-9A00-44EEA58064E3}"/>
                </a:ext>
              </a:extLst>
            </p:cNvPr>
            <p:cNvCxnSpPr>
              <a:cxnSpLocks/>
              <a:stCxn id="13" idx="3"/>
              <a:endCxn id="18" idx="2"/>
            </p:cNvCxnSpPr>
            <p:nvPr/>
          </p:nvCxnSpPr>
          <p:spPr>
            <a:xfrm>
              <a:off x="4429557" y="2234812"/>
              <a:ext cx="542416" cy="9099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7C34CA73-F68F-9543-A2E3-B4DE027D8AAD}"/>
                </a:ext>
              </a:extLst>
            </p:cNvPr>
            <p:cNvCxnSpPr>
              <a:cxnSpLocks/>
              <a:stCxn id="13" idx="3"/>
              <a:endCxn id="17" idx="2"/>
            </p:cNvCxnSpPr>
            <p:nvPr/>
          </p:nvCxnSpPr>
          <p:spPr>
            <a:xfrm>
              <a:off x="4429557" y="2234812"/>
              <a:ext cx="542416" cy="31944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0E559EF8-2F13-3B42-A5CF-496AF46C43AA}"/>
                </a:ext>
              </a:extLst>
            </p:cNvPr>
            <p:cNvCxnSpPr>
              <a:cxnSpLocks/>
              <a:stCxn id="14" idx="3"/>
              <a:endCxn id="18" idx="2"/>
            </p:cNvCxnSpPr>
            <p:nvPr/>
          </p:nvCxnSpPr>
          <p:spPr>
            <a:xfrm>
              <a:off x="4429557" y="2816617"/>
              <a:ext cx="542416" cy="32817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6FDCCE27-0294-8A40-A13C-DD5F3C2DF6BC}"/>
                </a:ext>
              </a:extLst>
            </p:cNvPr>
            <p:cNvCxnSpPr>
              <a:cxnSpLocks/>
              <a:stCxn id="14" idx="3"/>
              <a:endCxn id="17" idx="2"/>
            </p:cNvCxnSpPr>
            <p:nvPr/>
          </p:nvCxnSpPr>
          <p:spPr>
            <a:xfrm flipV="1">
              <a:off x="4429557" y="2554261"/>
              <a:ext cx="542416" cy="2623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7F169A9E-07CF-DD40-89A0-092977206158}"/>
                </a:ext>
              </a:extLst>
            </p:cNvPr>
            <p:cNvCxnSpPr>
              <a:cxnSpLocks/>
              <a:endCxn id="16" idx="2"/>
            </p:cNvCxnSpPr>
            <p:nvPr/>
          </p:nvCxnSpPr>
          <p:spPr>
            <a:xfrm flipV="1">
              <a:off x="4429557" y="1963733"/>
              <a:ext cx="553526" cy="8428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1E4F554A-8F17-4A4D-807A-EDDD8CF9C152}"/>
                </a:ext>
              </a:extLst>
            </p:cNvPr>
            <p:cNvCxnSpPr>
              <a:cxnSpLocks/>
              <a:stCxn id="15" idx="5"/>
              <a:endCxn id="19" idx="2"/>
            </p:cNvCxnSpPr>
            <p:nvPr/>
          </p:nvCxnSpPr>
          <p:spPr>
            <a:xfrm>
              <a:off x="5288087" y="1499542"/>
              <a:ext cx="469629" cy="73604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CC952CEC-9997-C84B-9F19-E85A735E536A}"/>
                </a:ext>
              </a:extLst>
            </p:cNvPr>
            <p:cNvCxnSpPr>
              <a:cxnSpLocks/>
              <a:stCxn id="16" idx="6"/>
              <a:endCxn id="19" idx="2"/>
            </p:cNvCxnSpPr>
            <p:nvPr/>
          </p:nvCxnSpPr>
          <p:spPr>
            <a:xfrm>
              <a:off x="5340417" y="1963733"/>
              <a:ext cx="417299" cy="27185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3726F015-A60F-FC42-A7CE-455558777C3C}"/>
                </a:ext>
              </a:extLst>
            </p:cNvPr>
            <p:cNvCxnSpPr>
              <a:cxnSpLocks/>
              <a:stCxn id="17" idx="6"/>
              <a:endCxn id="19" idx="2"/>
            </p:cNvCxnSpPr>
            <p:nvPr/>
          </p:nvCxnSpPr>
          <p:spPr>
            <a:xfrm flipV="1">
              <a:off x="5329307" y="2235591"/>
              <a:ext cx="428409" cy="31867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D256E9F9-D280-3D47-9B62-66DBF177F599}"/>
                </a:ext>
              </a:extLst>
            </p:cNvPr>
            <p:cNvCxnSpPr>
              <a:cxnSpLocks/>
              <a:stCxn id="18" idx="6"/>
              <a:endCxn id="19" idx="2"/>
            </p:cNvCxnSpPr>
            <p:nvPr/>
          </p:nvCxnSpPr>
          <p:spPr>
            <a:xfrm flipV="1">
              <a:off x="5329307" y="2235591"/>
              <a:ext cx="428409" cy="90919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76B3C237-F0EC-8E4B-8418-EBD08DC1E87B}"/>
                </a:ext>
              </a:extLst>
            </p:cNvPr>
            <p:cNvCxnSpPr>
              <a:cxnSpLocks/>
              <a:stCxn id="19" idx="6"/>
              <a:endCxn id="20" idx="1"/>
            </p:cNvCxnSpPr>
            <p:nvPr/>
          </p:nvCxnSpPr>
          <p:spPr>
            <a:xfrm flipV="1">
              <a:off x="6115050" y="2228999"/>
              <a:ext cx="323940" cy="659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4198562-1EE3-144E-B7AF-41BF6F235212}"/>
                  </a:ext>
                </a:extLst>
              </p:cNvPr>
              <p:cNvSpPr txBox="1"/>
              <p:nvPr/>
            </p:nvSpPr>
            <p:spPr>
              <a:xfrm>
                <a:off x="1100793" y="2449697"/>
                <a:ext cx="2157578" cy="2887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[2]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[2]</m:t>
                          </m:r>
                        </m:sup>
                      </m:sSup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[2]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4198562-1EE3-144E-B7AF-41BF6F2352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793" y="2449697"/>
                <a:ext cx="2157578" cy="288797"/>
              </a:xfrm>
              <a:prstGeom prst="rect">
                <a:avLst/>
              </a:prstGeom>
              <a:blipFill>
                <a:blip r:embed="rId9"/>
                <a:stretch>
                  <a:fillRect l="-585" t="-4167" r="-1170" b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26A007E-CB0A-4041-8ADA-A940D298A4F7}"/>
                  </a:ext>
                </a:extLst>
              </p:cNvPr>
              <p:cNvSpPr txBox="1"/>
              <p:nvPr/>
            </p:nvSpPr>
            <p:spPr>
              <a:xfrm>
                <a:off x="1100793" y="2825253"/>
                <a:ext cx="1063561" cy="2887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[2]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26A007E-CB0A-4041-8ADA-A940D298A4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793" y="2825253"/>
                <a:ext cx="1063561" cy="288797"/>
              </a:xfrm>
              <a:prstGeom prst="rect">
                <a:avLst/>
              </a:prstGeom>
              <a:blipFill>
                <a:blip r:embed="rId10"/>
                <a:stretch>
                  <a:fillRect l="-2381" t="-4167" r="-3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0A647DF-DC3C-004D-99B0-D757293B2F3E}"/>
                  </a:ext>
                </a:extLst>
              </p:cNvPr>
              <p:cNvSpPr txBox="1"/>
              <p:nvPr/>
            </p:nvSpPr>
            <p:spPr>
              <a:xfrm>
                <a:off x="4496049" y="1607776"/>
                <a:ext cx="3238002" cy="3182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[2]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p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[2]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0A647DF-DC3C-004D-99B0-D757293B2F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6049" y="1607776"/>
                <a:ext cx="3238002" cy="318229"/>
              </a:xfrm>
              <a:prstGeom prst="rect">
                <a:avLst/>
              </a:prstGeom>
              <a:blipFill>
                <a:blip r:embed="rId11"/>
                <a:stretch>
                  <a:fillRect l="-391" t="-3846" r="-7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Right Arrow 40">
            <a:extLst>
              <a:ext uri="{FF2B5EF4-FFF2-40B4-BE49-F238E27FC236}">
                <a16:creationId xmlns:a16="http://schemas.microsoft.com/office/drawing/2014/main" id="{00B78DF6-2EAC-AB48-84D4-F9DBD14C7312}"/>
              </a:ext>
            </a:extLst>
          </p:cNvPr>
          <p:cNvSpPr/>
          <p:nvPr/>
        </p:nvSpPr>
        <p:spPr>
          <a:xfrm>
            <a:off x="3630706" y="2065329"/>
            <a:ext cx="349623" cy="375556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C40F342-1C15-6E40-B752-89F7B120A083}"/>
                  </a:ext>
                </a:extLst>
              </p:cNvPr>
              <p:cNvSpPr txBox="1"/>
              <p:nvPr/>
            </p:nvSpPr>
            <p:spPr>
              <a:xfrm>
                <a:off x="4912659" y="2011336"/>
                <a:ext cx="3465757" cy="3182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p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+(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[2]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C40F342-1C15-6E40-B752-89F7B120A0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2659" y="2011336"/>
                <a:ext cx="3465757" cy="318229"/>
              </a:xfrm>
              <a:prstGeom prst="rect">
                <a:avLst/>
              </a:prstGeom>
              <a:blipFill>
                <a:blip r:embed="rId12"/>
                <a:stretch>
                  <a:fillRect l="-365" r="-1825" b="-26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74B75BC-F6B5-E148-B5D6-544E616BFFEF}"/>
                  </a:ext>
                </a:extLst>
              </p:cNvPr>
              <p:cNvSpPr txBox="1"/>
              <p:nvPr/>
            </p:nvSpPr>
            <p:spPr>
              <a:xfrm>
                <a:off x="4931521" y="2417229"/>
                <a:ext cx="118352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74B75BC-F6B5-E148-B5D6-544E616BFF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1521" y="2417229"/>
                <a:ext cx="1183529" cy="276999"/>
              </a:xfrm>
              <a:prstGeom prst="rect">
                <a:avLst/>
              </a:prstGeom>
              <a:blipFill>
                <a:blip r:embed="rId13"/>
                <a:stretch>
                  <a:fillRect l="-1053" r="-4211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7" name="Group 46">
            <a:extLst>
              <a:ext uri="{FF2B5EF4-FFF2-40B4-BE49-F238E27FC236}">
                <a16:creationId xmlns:a16="http://schemas.microsoft.com/office/drawing/2014/main" id="{C5A5A9AE-B8E4-4B4F-AE55-D61EFBF12E66}"/>
              </a:ext>
            </a:extLst>
          </p:cNvPr>
          <p:cNvGrpSpPr/>
          <p:nvPr/>
        </p:nvGrpSpPr>
        <p:grpSpPr>
          <a:xfrm>
            <a:off x="3862486" y="4690896"/>
            <a:ext cx="3045641" cy="1216441"/>
            <a:chOff x="2885333" y="4625030"/>
            <a:chExt cx="3045641" cy="1216441"/>
          </a:xfrm>
        </p:grpSpPr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7A9D74E3-A06B-7544-B618-805A87B0D2D1}"/>
                </a:ext>
              </a:extLst>
            </p:cNvPr>
            <p:cNvCxnSpPr/>
            <p:nvPr/>
          </p:nvCxnSpPr>
          <p:spPr>
            <a:xfrm flipH="1" flipV="1">
              <a:off x="2885333" y="4625030"/>
              <a:ext cx="373038" cy="392331"/>
            </a:xfrm>
            <a:prstGeom prst="straightConnector1">
              <a:avLst/>
            </a:prstGeom>
            <a:ln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475461E1-5660-FC48-9682-3A87A3ED9291}"/>
                </a:ext>
              </a:extLst>
            </p:cNvPr>
            <p:cNvSpPr txBox="1"/>
            <p:nvPr/>
          </p:nvSpPr>
          <p:spPr>
            <a:xfrm>
              <a:off x="3258371" y="5010474"/>
              <a:ext cx="267260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Linear activation can be used at output layer as a regression model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4C8658F2-E87C-F14C-8F08-99AEB5C405D0}"/>
              </a:ext>
            </a:extLst>
          </p:cNvPr>
          <p:cNvGrpSpPr/>
          <p:nvPr/>
        </p:nvGrpSpPr>
        <p:grpSpPr>
          <a:xfrm>
            <a:off x="3156735" y="3284048"/>
            <a:ext cx="4647041" cy="923330"/>
            <a:chOff x="2179582" y="3218182"/>
            <a:chExt cx="4647041" cy="923330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E96A6213-E2F9-2647-BD92-C17D7844CD5D}"/>
                </a:ext>
              </a:extLst>
            </p:cNvPr>
            <p:cNvSpPr txBox="1"/>
            <p:nvPr/>
          </p:nvSpPr>
          <p:spPr>
            <a:xfrm>
              <a:off x="2998694" y="3218182"/>
              <a:ext cx="382792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If linear activation used in hidden layer, it is no more expressive than a standard logistic regression</a:t>
              </a:r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9786A537-94E6-7C4F-85D7-F4CF6AA03D00}"/>
                </a:ext>
              </a:extLst>
            </p:cNvPr>
            <p:cNvCxnSpPr/>
            <p:nvPr/>
          </p:nvCxnSpPr>
          <p:spPr>
            <a:xfrm>
              <a:off x="2179582" y="3541347"/>
              <a:ext cx="70575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29042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1" grpId="0" animBg="1"/>
      <p:bldP spid="42" grpId="0"/>
      <p:bldP spid="4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38AB0A-88E1-D244-B252-8ACDD7B91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32809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Derivatives of activation functions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6D37A4-1FB3-354E-909F-322318B4C3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96F0D-8A8D-E54C-AD8F-4811A474B775}" type="datetime1">
              <a:rPr lang="en-US" smtClean="0"/>
              <a:t>9/26/18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E4FC9A-EDD4-0A42-BC1A-8DD7B2005A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Learning, SDSU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8C0A73-965A-D24C-BE04-E50C62A32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264B7-8E8E-C346-A13A-10BC2FB604AF}" type="slidenum">
              <a:rPr lang="en-US" smtClean="0"/>
              <a:t>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45B05CB-5444-0244-BC07-70F591D040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3421" y="98463"/>
            <a:ext cx="910525" cy="632918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F9E4E246-5720-7E42-A1D2-2568033061CE}"/>
              </a:ext>
            </a:extLst>
          </p:cNvPr>
          <p:cNvGrpSpPr/>
          <p:nvPr/>
        </p:nvGrpSpPr>
        <p:grpSpPr>
          <a:xfrm>
            <a:off x="724081" y="1443334"/>
            <a:ext cx="7603130" cy="525016"/>
            <a:chOff x="724081" y="1443334"/>
            <a:chExt cx="7603130" cy="52501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A3D60D6-47F4-1742-9500-D2B5A86A183D}"/>
                </a:ext>
              </a:extLst>
            </p:cNvPr>
            <p:cNvSpPr txBox="1"/>
            <p:nvPr/>
          </p:nvSpPr>
          <p:spPr>
            <a:xfrm>
              <a:off x="724081" y="1552353"/>
              <a:ext cx="9332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Sigmoid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CAB10D33-8AC0-0642-B712-87748E19399D}"/>
                    </a:ext>
                  </a:extLst>
                </p:cNvPr>
                <p:cNvSpPr txBox="1"/>
                <p:nvPr/>
              </p:nvSpPr>
              <p:spPr>
                <a:xfrm>
                  <a:off x="2025060" y="1443334"/>
                  <a:ext cx="1997342" cy="52501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sup>
                            </m:sSup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CAB10D33-8AC0-0642-B712-87748E19399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25060" y="1443334"/>
                  <a:ext cx="1997342" cy="525016"/>
                </a:xfrm>
                <a:prstGeom prst="rect">
                  <a:avLst/>
                </a:prstGeom>
                <a:blipFill>
                  <a:blip r:embed="rId3"/>
                  <a:stretch>
                    <a:fillRect l="-1887" t="-4762" r="-629" b="-952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8D2E8B3E-3F0A-5340-A491-53169C664292}"/>
                    </a:ext>
                  </a:extLst>
                </p:cNvPr>
                <p:cNvSpPr txBox="1"/>
                <p:nvPr/>
              </p:nvSpPr>
              <p:spPr>
                <a:xfrm>
                  <a:off x="4768865" y="1567342"/>
                  <a:ext cx="3558346" cy="31265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d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(1−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8D2E8B3E-3F0A-5340-A491-53169C6642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68865" y="1567342"/>
                  <a:ext cx="3558346" cy="312650"/>
                </a:xfrm>
                <a:prstGeom prst="rect">
                  <a:avLst/>
                </a:prstGeom>
                <a:blipFill>
                  <a:blip r:embed="rId4"/>
                  <a:stretch>
                    <a:fillRect l="-1068" r="-1423" b="-2692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DDD3F2B-4ACC-2B48-AF73-064741071D4B}"/>
              </a:ext>
            </a:extLst>
          </p:cNvPr>
          <p:cNvGrpSpPr/>
          <p:nvPr/>
        </p:nvGrpSpPr>
        <p:grpSpPr>
          <a:xfrm>
            <a:off x="790373" y="2657327"/>
            <a:ext cx="7432828" cy="536109"/>
            <a:chOff x="790373" y="2657327"/>
            <a:chExt cx="7432828" cy="536109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51E6C6C-1853-2D47-93E6-533C41275A47}"/>
                </a:ext>
              </a:extLst>
            </p:cNvPr>
            <p:cNvSpPr txBox="1"/>
            <p:nvPr/>
          </p:nvSpPr>
          <p:spPr>
            <a:xfrm>
              <a:off x="790373" y="2740716"/>
              <a:ext cx="6331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Tanh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D83747D5-CD09-434B-BB62-83063DCFE3D8}"/>
                    </a:ext>
                  </a:extLst>
                </p:cNvPr>
                <p:cNvSpPr txBox="1"/>
                <p:nvPr/>
              </p:nvSpPr>
              <p:spPr>
                <a:xfrm>
                  <a:off x="1917530" y="2657327"/>
                  <a:ext cx="2104872" cy="53610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sup>
                            </m:sSup>
                          </m:num>
                          <m:den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sup>
                            </m:sSup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D83747D5-CD09-434B-BB62-83063DCFE3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17530" y="2657327"/>
                  <a:ext cx="2104872" cy="536109"/>
                </a:xfrm>
                <a:prstGeom prst="rect">
                  <a:avLst/>
                </a:prstGeom>
                <a:blipFill>
                  <a:blip r:embed="rId5"/>
                  <a:stretch>
                    <a:fillRect l="-2395" r="-599" b="-930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9C8E738B-7F13-7E45-931E-3456CBD5C7DF}"/>
                    </a:ext>
                  </a:extLst>
                </p:cNvPr>
                <p:cNvSpPr txBox="1"/>
                <p:nvPr/>
              </p:nvSpPr>
              <p:spPr>
                <a:xfrm>
                  <a:off x="4825283" y="2740716"/>
                  <a:ext cx="3397918" cy="36734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=1−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=1−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9C8E738B-7F13-7E45-931E-3456CBD5C7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25283" y="2740716"/>
                  <a:ext cx="3397918" cy="367345"/>
                </a:xfrm>
                <a:prstGeom prst="rect">
                  <a:avLst/>
                </a:prstGeom>
                <a:blipFill>
                  <a:blip r:embed="rId6"/>
                  <a:stretch>
                    <a:fillRect l="-1119" r="-373" b="-1379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8F8A2C0-CB42-CD4B-B17C-6F0A7982E47B}"/>
              </a:ext>
            </a:extLst>
          </p:cNvPr>
          <p:cNvGrpSpPr/>
          <p:nvPr/>
        </p:nvGrpSpPr>
        <p:grpSpPr>
          <a:xfrm>
            <a:off x="790373" y="3721378"/>
            <a:ext cx="6196078" cy="617861"/>
            <a:chOff x="790373" y="3721378"/>
            <a:chExt cx="6196078" cy="617861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6F32A14-0F6E-6042-8B28-C1F1C9FAB977}"/>
                </a:ext>
              </a:extLst>
            </p:cNvPr>
            <p:cNvSpPr txBox="1"/>
            <p:nvPr/>
          </p:nvSpPr>
          <p:spPr>
            <a:xfrm>
              <a:off x="790373" y="3847658"/>
              <a:ext cx="6614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ReLU</a:t>
              </a:r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0ACB31A2-FD64-974B-89D6-40E72F3914A5}"/>
                    </a:ext>
                  </a:extLst>
                </p:cNvPr>
                <p:cNvSpPr txBox="1"/>
                <p:nvPr/>
              </p:nvSpPr>
              <p:spPr>
                <a:xfrm>
                  <a:off x="4825283" y="3721378"/>
                  <a:ext cx="2161168" cy="61786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{"/>
                            <m:endChr m:val="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1,  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&gt;0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0,  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&lt;0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0ACB31A2-FD64-974B-89D6-40E72F3914A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25283" y="3721378"/>
                  <a:ext cx="2161168" cy="617861"/>
                </a:xfrm>
                <a:prstGeom prst="rect">
                  <a:avLst/>
                </a:prstGeom>
                <a:blipFill>
                  <a:blip r:embed="rId7"/>
                  <a:stretch>
                    <a:fillRect l="-15205" t="-224000" r="-1754" b="-322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9D055DFA-D9A7-3047-A0F7-27EC1AF0BFD3}"/>
                    </a:ext>
                  </a:extLst>
                </p:cNvPr>
                <p:cNvSpPr/>
                <p:nvPr/>
              </p:nvSpPr>
              <p:spPr>
                <a:xfrm>
                  <a:off x="1917530" y="3845643"/>
                  <a:ext cx="193187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max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⁡(0,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9D055DFA-D9A7-3047-A0F7-27EC1AF0BFD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17530" y="3845643"/>
                  <a:ext cx="1931876" cy="369332"/>
                </a:xfrm>
                <a:prstGeom prst="rect">
                  <a:avLst/>
                </a:prstGeom>
                <a:blipFill>
                  <a:blip r:embed="rId8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267676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38BB03-3B81-B247-A90E-892C7ADE1D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849312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Gradient descent for neural networks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B74541-0D5A-E249-9667-FF84F48F30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96F0D-8A8D-E54C-AD8F-4811A474B775}" type="datetime1">
              <a:rPr lang="en-US" smtClean="0"/>
              <a:t>9/26/18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7C8503-4942-5F45-8DA7-1080CD3896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Learning, SDSU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E7F6AC-2B03-2C43-9FE8-61DAA9784E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264B7-8E8E-C346-A13A-10BC2FB604AF}" type="slidenum">
              <a:rPr lang="en-US" smtClean="0"/>
              <a:t>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10905FD-BEC2-0D4D-925C-FF412B3410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3421" y="98463"/>
            <a:ext cx="910525" cy="632918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CE5A0F3B-70BA-AB4C-9D3D-ACAD3A8EC689}"/>
              </a:ext>
            </a:extLst>
          </p:cNvPr>
          <p:cNvGrpSpPr/>
          <p:nvPr/>
        </p:nvGrpSpPr>
        <p:grpSpPr>
          <a:xfrm>
            <a:off x="471487" y="1331084"/>
            <a:ext cx="2662241" cy="2128918"/>
            <a:chOff x="3963467" y="1194538"/>
            <a:chExt cx="2662241" cy="212891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C3125523-74B9-B143-90A2-9CBBD9FAF66C}"/>
                    </a:ext>
                  </a:extLst>
                </p:cNvPr>
                <p:cNvSpPr/>
                <p:nvPr/>
              </p:nvSpPr>
              <p:spPr>
                <a:xfrm>
                  <a:off x="3969275" y="1464063"/>
                  <a:ext cx="460767" cy="369332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89397493-81FD-4546-B175-48994AF511E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69275" y="1464063"/>
                  <a:ext cx="460767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B5EF6328-BC97-7B48-8D3E-7F86845330A8}"/>
                    </a:ext>
                  </a:extLst>
                </p:cNvPr>
                <p:cNvSpPr/>
                <p:nvPr/>
              </p:nvSpPr>
              <p:spPr>
                <a:xfrm>
                  <a:off x="3963467" y="2050146"/>
                  <a:ext cx="466090" cy="369332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0B661317-1AAE-5341-BFA8-42A95ECB3FB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63467" y="2050146"/>
                  <a:ext cx="466090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0481A7D8-6913-8444-A969-259CA9CBC6D0}"/>
                    </a:ext>
                  </a:extLst>
                </p:cNvPr>
                <p:cNvSpPr/>
                <p:nvPr/>
              </p:nvSpPr>
              <p:spPr>
                <a:xfrm>
                  <a:off x="3963467" y="2631951"/>
                  <a:ext cx="466090" cy="369332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57959D84-59A5-D74F-BDCE-0636E5D7C88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63467" y="2631951"/>
                  <a:ext cx="466090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B17A2484-016A-1F44-A1A7-8EBC382363C8}"/>
                </a:ext>
              </a:extLst>
            </p:cNvPr>
            <p:cNvSpPr/>
            <p:nvPr/>
          </p:nvSpPr>
          <p:spPr>
            <a:xfrm>
              <a:off x="4983083" y="1194538"/>
              <a:ext cx="357334" cy="35733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56842A7-2AA7-114C-9FCC-E1A457B68005}"/>
                </a:ext>
              </a:extLst>
            </p:cNvPr>
            <p:cNvSpPr/>
            <p:nvPr/>
          </p:nvSpPr>
          <p:spPr>
            <a:xfrm>
              <a:off x="4983083" y="1785066"/>
              <a:ext cx="357334" cy="35733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EF86DDC1-B8C2-5640-AC34-A63F9E0CDEB3}"/>
                </a:ext>
              </a:extLst>
            </p:cNvPr>
            <p:cNvSpPr/>
            <p:nvPr/>
          </p:nvSpPr>
          <p:spPr>
            <a:xfrm>
              <a:off x="4971973" y="2375594"/>
              <a:ext cx="357334" cy="35733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52D6DFB9-0556-2E43-B5C4-F918A1D64126}"/>
                </a:ext>
              </a:extLst>
            </p:cNvPr>
            <p:cNvSpPr/>
            <p:nvPr/>
          </p:nvSpPr>
          <p:spPr>
            <a:xfrm>
              <a:off x="4971973" y="2966122"/>
              <a:ext cx="357334" cy="35733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9133CE67-973B-334C-B300-6CBD036FAEF3}"/>
                </a:ext>
              </a:extLst>
            </p:cNvPr>
            <p:cNvSpPr/>
            <p:nvPr/>
          </p:nvSpPr>
          <p:spPr>
            <a:xfrm>
              <a:off x="5757716" y="2056924"/>
              <a:ext cx="357334" cy="35733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BE904136-6E57-5246-9D4F-40DF8E38A332}"/>
                    </a:ext>
                  </a:extLst>
                </p:cNvPr>
                <p:cNvSpPr txBox="1"/>
                <p:nvPr/>
              </p:nvSpPr>
              <p:spPr>
                <a:xfrm>
                  <a:off x="6438990" y="2090499"/>
                  <a:ext cx="186718" cy="27699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FFCF7746-9E72-074B-B4F9-58090CFE388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38990" y="2090499"/>
                  <a:ext cx="186718" cy="276999"/>
                </a:xfrm>
                <a:prstGeom prst="rect">
                  <a:avLst/>
                </a:prstGeom>
                <a:blipFill>
                  <a:blip r:embed="rId8"/>
                  <a:stretch>
                    <a:fillRect l="-25000" t="-13043" r="-25000" b="-21739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A360631B-4576-2F4B-B131-5C5106394FBA}"/>
                </a:ext>
              </a:extLst>
            </p:cNvPr>
            <p:cNvCxnSpPr>
              <a:stCxn id="9" idx="3"/>
              <a:endCxn id="12" idx="2"/>
            </p:cNvCxnSpPr>
            <p:nvPr/>
          </p:nvCxnSpPr>
          <p:spPr>
            <a:xfrm flipV="1">
              <a:off x="4430042" y="1373205"/>
              <a:ext cx="553041" cy="27552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1D16A647-55D9-C54D-A412-7E4145CDDAE1}"/>
                </a:ext>
              </a:extLst>
            </p:cNvPr>
            <p:cNvCxnSpPr>
              <a:cxnSpLocks/>
              <a:stCxn id="10" idx="3"/>
              <a:endCxn id="12" idx="2"/>
            </p:cNvCxnSpPr>
            <p:nvPr/>
          </p:nvCxnSpPr>
          <p:spPr>
            <a:xfrm flipV="1">
              <a:off x="4429557" y="1373205"/>
              <a:ext cx="553526" cy="86160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AE04931A-4869-294A-A7D5-5EBFBD2C4ECD}"/>
                </a:ext>
              </a:extLst>
            </p:cNvPr>
            <p:cNvCxnSpPr>
              <a:cxnSpLocks/>
              <a:stCxn id="11" idx="3"/>
              <a:endCxn id="12" idx="2"/>
            </p:cNvCxnSpPr>
            <p:nvPr/>
          </p:nvCxnSpPr>
          <p:spPr>
            <a:xfrm flipV="1">
              <a:off x="4429557" y="1373205"/>
              <a:ext cx="553526" cy="144341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7547E21A-E282-6043-85E2-EAE54F1CC05E}"/>
                </a:ext>
              </a:extLst>
            </p:cNvPr>
            <p:cNvCxnSpPr>
              <a:cxnSpLocks/>
              <a:stCxn id="9" idx="3"/>
              <a:endCxn id="13" idx="2"/>
            </p:cNvCxnSpPr>
            <p:nvPr/>
          </p:nvCxnSpPr>
          <p:spPr>
            <a:xfrm>
              <a:off x="4430042" y="1648729"/>
              <a:ext cx="553041" cy="31500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E85ECB49-3FEC-CA43-B261-F10CFD4ABE0D}"/>
                </a:ext>
              </a:extLst>
            </p:cNvPr>
            <p:cNvCxnSpPr>
              <a:cxnSpLocks/>
              <a:stCxn id="9" idx="3"/>
              <a:endCxn id="14" idx="2"/>
            </p:cNvCxnSpPr>
            <p:nvPr/>
          </p:nvCxnSpPr>
          <p:spPr>
            <a:xfrm>
              <a:off x="4430042" y="1648729"/>
              <a:ext cx="541931" cy="90553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BE55DFE2-9C33-094E-AD7F-20FB8BFBC70B}"/>
                </a:ext>
              </a:extLst>
            </p:cNvPr>
            <p:cNvCxnSpPr>
              <a:cxnSpLocks/>
              <a:stCxn id="9" idx="3"/>
              <a:endCxn id="15" idx="2"/>
            </p:cNvCxnSpPr>
            <p:nvPr/>
          </p:nvCxnSpPr>
          <p:spPr>
            <a:xfrm>
              <a:off x="4430042" y="1648729"/>
              <a:ext cx="541931" cy="149606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4504A001-D7F1-DE4E-A18D-10C662DE41F7}"/>
                </a:ext>
              </a:extLst>
            </p:cNvPr>
            <p:cNvCxnSpPr>
              <a:cxnSpLocks/>
              <a:stCxn id="10" idx="3"/>
              <a:endCxn id="13" idx="2"/>
            </p:cNvCxnSpPr>
            <p:nvPr/>
          </p:nvCxnSpPr>
          <p:spPr>
            <a:xfrm flipV="1">
              <a:off x="4429557" y="1963733"/>
              <a:ext cx="553526" cy="27107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B1E41C60-87A0-964A-839A-7957D37297A0}"/>
                </a:ext>
              </a:extLst>
            </p:cNvPr>
            <p:cNvCxnSpPr>
              <a:cxnSpLocks/>
              <a:stCxn id="10" idx="3"/>
              <a:endCxn id="15" idx="2"/>
            </p:cNvCxnSpPr>
            <p:nvPr/>
          </p:nvCxnSpPr>
          <p:spPr>
            <a:xfrm>
              <a:off x="4429557" y="2234812"/>
              <a:ext cx="542416" cy="9099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957FCF5E-26E0-CD4C-868F-78B57B9DEF3F}"/>
                </a:ext>
              </a:extLst>
            </p:cNvPr>
            <p:cNvCxnSpPr>
              <a:cxnSpLocks/>
              <a:stCxn id="10" idx="3"/>
              <a:endCxn id="14" idx="2"/>
            </p:cNvCxnSpPr>
            <p:nvPr/>
          </p:nvCxnSpPr>
          <p:spPr>
            <a:xfrm>
              <a:off x="4429557" y="2234812"/>
              <a:ext cx="542416" cy="31944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17EB7B20-5028-D84F-8635-02F0F068711B}"/>
                </a:ext>
              </a:extLst>
            </p:cNvPr>
            <p:cNvCxnSpPr>
              <a:cxnSpLocks/>
              <a:stCxn id="11" idx="3"/>
              <a:endCxn id="15" idx="2"/>
            </p:cNvCxnSpPr>
            <p:nvPr/>
          </p:nvCxnSpPr>
          <p:spPr>
            <a:xfrm>
              <a:off x="4429557" y="2816617"/>
              <a:ext cx="542416" cy="32817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EE4412F1-340B-0147-B896-3D5DBFFEFCEC}"/>
                </a:ext>
              </a:extLst>
            </p:cNvPr>
            <p:cNvCxnSpPr>
              <a:cxnSpLocks/>
              <a:stCxn id="11" idx="3"/>
              <a:endCxn id="14" idx="2"/>
            </p:cNvCxnSpPr>
            <p:nvPr/>
          </p:nvCxnSpPr>
          <p:spPr>
            <a:xfrm flipV="1">
              <a:off x="4429557" y="2554261"/>
              <a:ext cx="542416" cy="2623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9A5545FA-9DCC-4E4D-B30E-978762FBC727}"/>
                </a:ext>
              </a:extLst>
            </p:cNvPr>
            <p:cNvCxnSpPr>
              <a:cxnSpLocks/>
              <a:endCxn id="13" idx="2"/>
            </p:cNvCxnSpPr>
            <p:nvPr/>
          </p:nvCxnSpPr>
          <p:spPr>
            <a:xfrm flipV="1">
              <a:off x="4429557" y="1963733"/>
              <a:ext cx="553526" cy="8428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CDC14BF0-FEFE-1C42-AE83-D63F611B90DF}"/>
                </a:ext>
              </a:extLst>
            </p:cNvPr>
            <p:cNvCxnSpPr>
              <a:cxnSpLocks/>
              <a:stCxn id="12" idx="5"/>
              <a:endCxn id="16" idx="2"/>
            </p:cNvCxnSpPr>
            <p:nvPr/>
          </p:nvCxnSpPr>
          <p:spPr>
            <a:xfrm>
              <a:off x="5288087" y="1499542"/>
              <a:ext cx="469629" cy="73604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E45971A9-D9EA-004F-A26C-33F497AC22B0}"/>
                </a:ext>
              </a:extLst>
            </p:cNvPr>
            <p:cNvCxnSpPr>
              <a:cxnSpLocks/>
              <a:stCxn id="13" idx="6"/>
              <a:endCxn id="16" idx="2"/>
            </p:cNvCxnSpPr>
            <p:nvPr/>
          </p:nvCxnSpPr>
          <p:spPr>
            <a:xfrm>
              <a:off x="5340417" y="1963733"/>
              <a:ext cx="417299" cy="27185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CCFCFF08-A04C-5C4B-9373-7AB5C3D60EFA}"/>
                </a:ext>
              </a:extLst>
            </p:cNvPr>
            <p:cNvCxnSpPr>
              <a:cxnSpLocks/>
              <a:stCxn id="14" idx="6"/>
              <a:endCxn id="16" idx="2"/>
            </p:cNvCxnSpPr>
            <p:nvPr/>
          </p:nvCxnSpPr>
          <p:spPr>
            <a:xfrm flipV="1">
              <a:off x="5329307" y="2235591"/>
              <a:ext cx="428409" cy="31867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97C21763-031E-1448-B81C-D1EFBA1F61A8}"/>
                </a:ext>
              </a:extLst>
            </p:cNvPr>
            <p:cNvCxnSpPr>
              <a:cxnSpLocks/>
              <a:stCxn id="15" idx="6"/>
              <a:endCxn id="16" idx="2"/>
            </p:cNvCxnSpPr>
            <p:nvPr/>
          </p:nvCxnSpPr>
          <p:spPr>
            <a:xfrm flipV="1">
              <a:off x="5329307" y="2235591"/>
              <a:ext cx="428409" cy="90919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6644786C-3CBD-D64A-854A-55941BAD67A7}"/>
                </a:ext>
              </a:extLst>
            </p:cNvPr>
            <p:cNvCxnSpPr>
              <a:cxnSpLocks/>
              <a:stCxn id="16" idx="6"/>
              <a:endCxn id="17" idx="1"/>
            </p:cNvCxnSpPr>
            <p:nvPr/>
          </p:nvCxnSpPr>
          <p:spPr>
            <a:xfrm flipV="1">
              <a:off x="6115050" y="2228999"/>
              <a:ext cx="323940" cy="659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6367E04C-154F-7A46-AEE4-FFBB060ADD1C}"/>
                  </a:ext>
                </a:extLst>
              </p:cNvPr>
              <p:cNvSpPr txBox="1"/>
              <p:nvPr/>
            </p:nvSpPr>
            <p:spPr>
              <a:xfrm>
                <a:off x="890674" y="3571003"/>
                <a:ext cx="957763" cy="28879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6367E04C-154F-7A46-AEE4-FFBB060ADD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674" y="3571003"/>
                <a:ext cx="957763" cy="288797"/>
              </a:xfrm>
              <a:prstGeom prst="rect">
                <a:avLst/>
              </a:prstGeom>
              <a:blipFill>
                <a:blip r:embed="rId9"/>
                <a:stretch>
                  <a:fillRect l="-3896" t="-8333" r="-3896" b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6B2D56D-0A15-2A41-9DC0-8C46C15F343E}"/>
                  </a:ext>
                </a:extLst>
              </p:cNvPr>
              <p:cNvSpPr txBox="1"/>
              <p:nvPr/>
            </p:nvSpPr>
            <p:spPr>
              <a:xfrm>
                <a:off x="2030921" y="2869474"/>
                <a:ext cx="957763" cy="2887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[2]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[2]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6B2D56D-0A15-2A41-9DC0-8C46C15F34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0921" y="2869474"/>
                <a:ext cx="957763" cy="288797"/>
              </a:xfrm>
              <a:prstGeom prst="rect">
                <a:avLst/>
              </a:prstGeom>
              <a:blipFill>
                <a:blip r:embed="rId10"/>
                <a:stretch>
                  <a:fillRect l="-3947" t="-8333" r="-5263" b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82C7166-973D-9445-B649-9F7AA42E2D59}"/>
                  </a:ext>
                </a:extLst>
              </p:cNvPr>
              <p:cNvSpPr txBox="1"/>
              <p:nvPr/>
            </p:nvSpPr>
            <p:spPr>
              <a:xfrm>
                <a:off x="3507926" y="1371606"/>
                <a:ext cx="2128147" cy="34913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Input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1600" dirty="0"/>
                  <a:t> dimension: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[0]</m:t>
                        </m:r>
                      </m:sup>
                    </m:sSup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82C7166-973D-9445-B649-9F7AA42E2D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7926" y="1371606"/>
                <a:ext cx="2128147" cy="349135"/>
              </a:xfrm>
              <a:prstGeom prst="rect">
                <a:avLst/>
              </a:prstGeom>
              <a:blipFill>
                <a:blip r:embed="rId11"/>
                <a:stretch>
                  <a:fillRect l="-1786" t="-3704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42E7B85-4368-0243-B1E0-5DE28DD283FF}"/>
                  </a:ext>
                </a:extLst>
              </p:cNvPr>
              <p:cNvSpPr txBox="1"/>
              <p:nvPr/>
            </p:nvSpPr>
            <p:spPr>
              <a:xfrm>
                <a:off x="3507926" y="1720741"/>
                <a:ext cx="2187778" cy="34913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# of units in layer 1: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[1]</m:t>
                        </m:r>
                      </m:sup>
                    </m:sSup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42E7B85-4368-0243-B1E0-5DE28DD283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7926" y="1720741"/>
                <a:ext cx="2187778" cy="349135"/>
              </a:xfrm>
              <a:prstGeom prst="rect">
                <a:avLst/>
              </a:prstGeom>
              <a:blipFill>
                <a:blip r:embed="rId12"/>
                <a:stretch>
                  <a:fillRect l="-1744" b="-17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56FEC1F7-B1C9-724F-9292-722AF98B5943}"/>
                  </a:ext>
                </a:extLst>
              </p:cNvPr>
              <p:cNvSpPr txBox="1"/>
              <p:nvPr/>
            </p:nvSpPr>
            <p:spPr>
              <a:xfrm>
                <a:off x="5844005" y="1718934"/>
                <a:ext cx="2187778" cy="34913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# of units in layer 2: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[2]</m:t>
                        </m:r>
                      </m:sup>
                    </m:sSup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56FEC1F7-B1C9-724F-9292-722AF98B59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4005" y="1718934"/>
                <a:ext cx="2187778" cy="349135"/>
              </a:xfrm>
              <a:prstGeom prst="rect">
                <a:avLst/>
              </a:prstGeom>
              <a:blipFill>
                <a:blip r:embed="rId13"/>
                <a:stretch>
                  <a:fillRect l="-1156" b="-17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A0B8C4E-7F80-7E46-B98E-4B647C29D4DC}"/>
                  </a:ext>
                </a:extLst>
              </p:cNvPr>
              <p:cNvSpPr txBox="1"/>
              <p:nvPr/>
            </p:nvSpPr>
            <p:spPr>
              <a:xfrm>
                <a:off x="3507328" y="2329476"/>
                <a:ext cx="2400594" cy="34913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[1]</m:t>
                        </m:r>
                      </m:sup>
                    </m:sSup>
                  </m:oMath>
                </a14:m>
                <a:r>
                  <a:rPr lang="en-US" sz="1600" dirty="0"/>
                  <a:t> dimension: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[1]</m:t>
                        </m:r>
                      </m:sup>
                    </m:sSup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[0]</m:t>
                        </m:r>
                      </m:sup>
                    </m:sSup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A0B8C4E-7F80-7E46-B98E-4B647C29D4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7328" y="2329476"/>
                <a:ext cx="2400594" cy="349135"/>
              </a:xfrm>
              <a:prstGeom prst="rect">
                <a:avLst/>
              </a:prstGeom>
              <a:blipFill>
                <a:blip r:embed="rId14"/>
                <a:stretch>
                  <a:fillRect b="-17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849EF20-C625-0F4F-A71E-7BA656159385}"/>
                  </a:ext>
                </a:extLst>
              </p:cNvPr>
              <p:cNvSpPr txBox="1"/>
              <p:nvPr/>
            </p:nvSpPr>
            <p:spPr>
              <a:xfrm>
                <a:off x="6071755" y="2321139"/>
                <a:ext cx="2101666" cy="34913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[1]</m:t>
                        </m:r>
                      </m:sup>
                    </m:sSup>
                  </m:oMath>
                </a14:m>
                <a:r>
                  <a:rPr lang="en-US" sz="1600" dirty="0"/>
                  <a:t> dimension: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[1]</m:t>
                        </m:r>
                      </m:sup>
                    </m:sSup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849EF20-C625-0F4F-A71E-7BA6561593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1755" y="2321139"/>
                <a:ext cx="2101666" cy="349135"/>
              </a:xfrm>
              <a:prstGeom prst="rect">
                <a:avLst/>
              </a:prstGeom>
              <a:blipFill>
                <a:blip r:embed="rId15"/>
                <a:stretch>
                  <a:fillRect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D2E1E26C-36D1-8648-9B83-3F54782D3B76}"/>
                  </a:ext>
                </a:extLst>
              </p:cNvPr>
              <p:cNvSpPr txBox="1"/>
              <p:nvPr/>
            </p:nvSpPr>
            <p:spPr>
              <a:xfrm>
                <a:off x="3502319" y="2704173"/>
                <a:ext cx="2400594" cy="34913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p>
                  </m:oMath>
                </a14:m>
                <a:r>
                  <a:rPr lang="en-US" sz="1600" dirty="0"/>
                  <a:t> dimension: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p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p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D2E1E26C-36D1-8648-9B83-3F54782D3B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2319" y="2704173"/>
                <a:ext cx="2400594" cy="349135"/>
              </a:xfrm>
              <a:prstGeom prst="rect">
                <a:avLst/>
              </a:prstGeom>
              <a:blipFill>
                <a:blip r:embed="rId16"/>
                <a:stretch>
                  <a:fillRect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23A914F-91E1-3845-9EBF-5A8C59E9C989}"/>
                  </a:ext>
                </a:extLst>
              </p:cNvPr>
              <p:cNvSpPr txBox="1"/>
              <p:nvPr/>
            </p:nvSpPr>
            <p:spPr>
              <a:xfrm>
                <a:off x="6066746" y="2695836"/>
                <a:ext cx="2101666" cy="34913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p>
                  </m:oMath>
                </a14:m>
                <a:r>
                  <a:rPr lang="en-US" sz="1600" dirty="0"/>
                  <a:t> dimension: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p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23A914F-91E1-3845-9EBF-5A8C59E9C9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6746" y="2695836"/>
                <a:ext cx="2101666" cy="349135"/>
              </a:xfrm>
              <a:prstGeom prst="rect">
                <a:avLst/>
              </a:prstGeom>
              <a:blipFill>
                <a:blip r:embed="rId17"/>
                <a:stretch>
                  <a:fillRect b="-17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TextBox 43">
            <a:extLst>
              <a:ext uri="{FF2B5EF4-FFF2-40B4-BE49-F238E27FC236}">
                <a16:creationId xmlns:a16="http://schemas.microsoft.com/office/drawing/2014/main" id="{2000A65D-1F81-CA46-AB33-147A6DF9FB61}"/>
              </a:ext>
            </a:extLst>
          </p:cNvPr>
          <p:cNvSpPr txBox="1"/>
          <p:nvPr/>
        </p:nvSpPr>
        <p:spPr>
          <a:xfrm>
            <a:off x="2686050" y="3403671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Binary classification case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EAB14076-C65C-DA49-B28B-6863D121926E}"/>
                  </a:ext>
                </a:extLst>
              </p:cNvPr>
              <p:cNvSpPr txBox="1"/>
              <p:nvPr/>
            </p:nvSpPr>
            <p:spPr>
              <a:xfrm>
                <a:off x="2686050" y="3882186"/>
                <a:ext cx="6058004" cy="4943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p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d>
                                <m:d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[2](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EAB14076-C65C-DA49-B28B-6863D12192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6050" y="3882186"/>
                <a:ext cx="6058004" cy="494366"/>
              </a:xfrm>
              <a:prstGeom prst="rect">
                <a:avLst/>
              </a:prstGeom>
              <a:blipFill>
                <a:blip r:embed="rId18"/>
                <a:stretch>
                  <a:fillRect l="-1255" t="-180000" r="-1046" b="-26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F339A0C4-27BD-A54B-9F24-EBDD7027C667}"/>
                  </a:ext>
                </a:extLst>
              </p:cNvPr>
              <p:cNvSpPr txBox="1"/>
              <p:nvPr/>
            </p:nvSpPr>
            <p:spPr>
              <a:xfrm>
                <a:off x="2623070" y="4631110"/>
                <a:ext cx="1377107" cy="4726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𝑑</m:t>
                      </m:r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[1]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F339A0C4-27BD-A54B-9F24-EBDD7027C6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3070" y="4631110"/>
                <a:ext cx="1377107" cy="472630"/>
              </a:xfrm>
              <a:prstGeom prst="rect">
                <a:avLst/>
              </a:prstGeom>
              <a:blipFill>
                <a:blip r:embed="rId19"/>
                <a:stretch>
                  <a:fillRect l="-2752" t="-2632" r="-1835" b="-1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9C979E70-0254-3B4E-BE96-8EC6B838C296}"/>
                  </a:ext>
                </a:extLst>
              </p:cNvPr>
              <p:cNvSpPr txBox="1"/>
              <p:nvPr/>
            </p:nvSpPr>
            <p:spPr>
              <a:xfrm>
                <a:off x="4222924" y="4631110"/>
                <a:ext cx="1194494" cy="4726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𝑑</m:t>
                      </m:r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[1]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9C979E70-0254-3B4E-BE96-8EC6B838C2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2924" y="4631110"/>
                <a:ext cx="1194494" cy="472630"/>
              </a:xfrm>
              <a:prstGeom prst="rect">
                <a:avLst/>
              </a:prstGeom>
              <a:blipFill>
                <a:blip r:embed="rId20"/>
                <a:stretch>
                  <a:fillRect l="-4211" t="-2632" r="-2105" b="-1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12717A35-BED7-0F47-94B9-45D9E9E8B470}"/>
                  </a:ext>
                </a:extLst>
              </p:cNvPr>
              <p:cNvSpPr txBox="1"/>
              <p:nvPr/>
            </p:nvSpPr>
            <p:spPr>
              <a:xfrm>
                <a:off x="5634213" y="4627958"/>
                <a:ext cx="1377108" cy="4726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𝑑</m:t>
                      </m:r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12717A35-BED7-0F47-94B9-45D9E9E8B4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4213" y="4627958"/>
                <a:ext cx="1377108" cy="472630"/>
              </a:xfrm>
              <a:prstGeom prst="rect">
                <a:avLst/>
              </a:prstGeom>
              <a:blipFill>
                <a:blip r:embed="rId21"/>
                <a:stretch>
                  <a:fillRect l="-3704" r="-1852" b="-12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B44A074E-A581-864C-83EB-A41818806E69}"/>
                  </a:ext>
                </a:extLst>
              </p:cNvPr>
              <p:cNvSpPr txBox="1"/>
              <p:nvPr/>
            </p:nvSpPr>
            <p:spPr>
              <a:xfrm>
                <a:off x="7234067" y="4627958"/>
                <a:ext cx="1194494" cy="4726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𝑑</m:t>
                      </m:r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B44A074E-A581-864C-83EB-A41818806E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4067" y="4627958"/>
                <a:ext cx="1194494" cy="472630"/>
              </a:xfrm>
              <a:prstGeom prst="rect">
                <a:avLst/>
              </a:prstGeom>
              <a:blipFill>
                <a:blip r:embed="rId22"/>
                <a:stretch>
                  <a:fillRect l="-4211" r="-2105" b="-12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TextBox 50">
            <a:extLst>
              <a:ext uri="{FF2B5EF4-FFF2-40B4-BE49-F238E27FC236}">
                <a16:creationId xmlns:a16="http://schemas.microsoft.com/office/drawing/2014/main" id="{FC086C2B-6180-F84C-B82C-47CACFA919A6}"/>
              </a:ext>
            </a:extLst>
          </p:cNvPr>
          <p:cNvSpPr txBox="1"/>
          <p:nvPr/>
        </p:nvSpPr>
        <p:spPr>
          <a:xfrm>
            <a:off x="2543879" y="5522942"/>
            <a:ext cx="436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How to compute the </a:t>
            </a:r>
            <a:r>
              <a:rPr lang="en-US" b="1" i="1" dirty="0"/>
              <a:t>gradients</a:t>
            </a:r>
            <a:r>
              <a:rPr lang="en-US" dirty="0"/>
              <a:t> (derivatives)?</a:t>
            </a:r>
          </a:p>
        </p:txBody>
      </p:sp>
    </p:spTree>
    <p:extLst>
      <p:ext uri="{BB962C8B-B14F-4D97-AF65-F5344CB8AC3E}">
        <p14:creationId xmlns:p14="http://schemas.microsoft.com/office/powerpoint/2010/main" val="2256222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8" grpId="0"/>
      <p:bldP spid="39" grpId="0"/>
      <p:bldP spid="40" grpId="0"/>
      <p:bldP spid="41" grpId="0"/>
      <p:bldP spid="42" grpId="0"/>
      <p:bldP spid="43" grpId="0"/>
      <p:bldP spid="44" grpId="0"/>
      <p:bldP spid="46" grpId="0"/>
      <p:bldP spid="47" grpId="0"/>
      <p:bldP spid="48" grpId="0"/>
      <p:bldP spid="49" grpId="0"/>
      <p:bldP spid="50" grpId="0"/>
      <p:bldP spid="5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95300-0A88-9A46-AB46-3BCA9DB090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842168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Backpropagation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6E1C86-16A5-A54D-BD7A-7DF267DBCB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96F0D-8A8D-E54C-AD8F-4811A474B775}" type="datetime1">
              <a:rPr lang="en-US" smtClean="0"/>
              <a:t>9/26/18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730443-AB55-CC48-996E-23AA275B4F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Learning, SDSU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F8A705-53BE-654F-9F0E-609E5F7DB7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264B7-8E8E-C346-A13A-10BC2FB604AF}" type="slidenum">
              <a:rPr lang="en-US" smtClean="0"/>
              <a:t>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638EFB9-95CF-A24C-9E79-DC8057E549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3421" y="98463"/>
            <a:ext cx="910525" cy="63291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674D5D2-ADEC-744C-942B-F0BB75239F6D}"/>
              </a:ext>
            </a:extLst>
          </p:cNvPr>
          <p:cNvSpPr txBox="1"/>
          <p:nvPr/>
        </p:nvSpPr>
        <p:spPr>
          <a:xfrm>
            <a:off x="628650" y="1371601"/>
            <a:ext cx="2722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Recap of logistic regression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B317C65-D6FE-8047-8201-A780514FBF0C}"/>
              </a:ext>
            </a:extLst>
          </p:cNvPr>
          <p:cNvGrpSpPr/>
          <p:nvPr/>
        </p:nvGrpSpPr>
        <p:grpSpPr>
          <a:xfrm>
            <a:off x="927213" y="3168809"/>
            <a:ext cx="7289574" cy="2245763"/>
            <a:chOff x="439691" y="3596528"/>
            <a:chExt cx="7289574" cy="224576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AE4C8A85-5051-4443-B110-B54F5D2EA9B0}"/>
                    </a:ext>
                  </a:extLst>
                </p:cNvPr>
                <p:cNvSpPr/>
                <p:nvPr/>
              </p:nvSpPr>
              <p:spPr>
                <a:xfrm>
                  <a:off x="460210" y="3596528"/>
                  <a:ext cx="460767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680C2477-72A7-914A-9B7D-0E482403A3D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0210" y="3596528"/>
                  <a:ext cx="460767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8618AAF6-7A50-6543-A5A3-982FAB14147C}"/>
                </a:ext>
              </a:extLst>
            </p:cNvPr>
            <p:cNvGrpSpPr/>
            <p:nvPr/>
          </p:nvGrpSpPr>
          <p:grpSpPr>
            <a:xfrm>
              <a:off x="439691" y="3781194"/>
              <a:ext cx="7289574" cy="2061097"/>
              <a:chOff x="439691" y="3781194"/>
              <a:chExt cx="7289574" cy="2061097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A9E65751-9767-FD4D-A426-339F1EB21448}"/>
                  </a:ext>
                </a:extLst>
              </p:cNvPr>
              <p:cNvSpPr/>
              <p:nvPr/>
            </p:nvSpPr>
            <p:spPr>
              <a:xfrm>
                <a:off x="1432293" y="4410159"/>
                <a:ext cx="2540900" cy="436970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0CC86E2E-5282-FB40-81AC-18D38F0F3F3B}"/>
                      </a:ext>
                    </a:extLst>
                  </p:cNvPr>
                  <p:cNvSpPr txBox="1"/>
                  <p:nvPr/>
                </p:nvSpPr>
                <p:spPr>
                  <a:xfrm>
                    <a:off x="1604012" y="4472139"/>
                    <a:ext cx="2197461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F5CFD1AF-2FDB-6F4C-9689-FF11A983128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604012" y="4472139"/>
                    <a:ext cx="2197461" cy="276999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r="-575" b="-1363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F216C3B4-7334-D54D-AC6A-BEE1FE3587D5}"/>
                  </a:ext>
                </a:extLst>
              </p:cNvPr>
              <p:cNvSpPr/>
              <p:nvPr/>
            </p:nvSpPr>
            <p:spPr>
              <a:xfrm>
                <a:off x="4776836" y="4410159"/>
                <a:ext cx="1089890" cy="436970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Rectangle 14">
                    <a:extLst>
                      <a:ext uri="{FF2B5EF4-FFF2-40B4-BE49-F238E27FC236}">
                        <a16:creationId xmlns:a16="http://schemas.microsoft.com/office/drawing/2014/main" id="{640F4C24-A2A2-4540-8F89-59E15F36FB7D}"/>
                      </a:ext>
                    </a:extLst>
                  </p:cNvPr>
                  <p:cNvSpPr/>
                  <p:nvPr/>
                </p:nvSpPr>
                <p:spPr>
                  <a:xfrm>
                    <a:off x="4745842" y="4425972"/>
                    <a:ext cx="1120884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3" name="Rectangle 22">
                    <a:extLst>
                      <a:ext uri="{FF2B5EF4-FFF2-40B4-BE49-F238E27FC236}">
                        <a16:creationId xmlns:a16="http://schemas.microsoft.com/office/drawing/2014/main" id="{8A62D995-C876-B543-8529-959C49B2A492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45842" y="4425972"/>
                    <a:ext cx="1120884" cy="369332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D06B1A13-584E-734E-A0BD-306FB1FDD2E5}"/>
                  </a:ext>
                </a:extLst>
              </p:cNvPr>
              <p:cNvSpPr/>
              <p:nvPr/>
            </p:nvSpPr>
            <p:spPr>
              <a:xfrm>
                <a:off x="6639375" y="4408886"/>
                <a:ext cx="1089890" cy="436970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Rectangle 16">
                    <a:extLst>
                      <a:ext uri="{FF2B5EF4-FFF2-40B4-BE49-F238E27FC236}">
                        <a16:creationId xmlns:a16="http://schemas.microsoft.com/office/drawing/2014/main" id="{C22D9B58-0D9E-134C-948B-3EFFBA61B697}"/>
                      </a:ext>
                    </a:extLst>
                  </p:cNvPr>
                  <p:cNvSpPr/>
                  <p:nvPr/>
                </p:nvSpPr>
                <p:spPr>
                  <a:xfrm>
                    <a:off x="6754914" y="4410159"/>
                    <a:ext cx="911596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5" name="Rectangle 24">
                    <a:extLst>
                      <a:ext uri="{FF2B5EF4-FFF2-40B4-BE49-F238E27FC236}">
                        <a16:creationId xmlns:a16="http://schemas.microsoft.com/office/drawing/2014/main" id="{B427601D-9F26-8A49-B66D-D31A48DEF955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54914" y="4410159"/>
                    <a:ext cx="911596" cy="369332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b="-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Rectangle 17">
                    <a:extLst>
                      <a:ext uri="{FF2B5EF4-FFF2-40B4-BE49-F238E27FC236}">
                        <a16:creationId xmlns:a16="http://schemas.microsoft.com/office/drawing/2014/main" id="{A0123DE9-CA5D-5347-8D8B-6B50B14CEB89}"/>
                      </a:ext>
                    </a:extLst>
                  </p:cNvPr>
                  <p:cNvSpPr/>
                  <p:nvPr/>
                </p:nvSpPr>
                <p:spPr>
                  <a:xfrm>
                    <a:off x="439691" y="4012183"/>
                    <a:ext cx="501804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7" name="Rectangle 26">
                    <a:extLst>
                      <a:ext uri="{FF2B5EF4-FFF2-40B4-BE49-F238E27FC236}">
                        <a16:creationId xmlns:a16="http://schemas.microsoft.com/office/drawing/2014/main" id="{8849B736-E93F-6A40-80BC-33EFBA52E341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39691" y="4012183"/>
                    <a:ext cx="501804" cy="369332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Rectangle 18">
                    <a:extLst>
                      <a:ext uri="{FF2B5EF4-FFF2-40B4-BE49-F238E27FC236}">
                        <a16:creationId xmlns:a16="http://schemas.microsoft.com/office/drawing/2014/main" id="{15835C15-70BF-8D45-B508-735337F7291E}"/>
                      </a:ext>
                    </a:extLst>
                  </p:cNvPr>
                  <p:cNvSpPr/>
                  <p:nvPr/>
                </p:nvSpPr>
                <p:spPr>
                  <a:xfrm>
                    <a:off x="439691" y="4465531"/>
                    <a:ext cx="466090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8" name="Rectangle 27">
                    <a:extLst>
                      <a:ext uri="{FF2B5EF4-FFF2-40B4-BE49-F238E27FC236}">
                        <a16:creationId xmlns:a16="http://schemas.microsoft.com/office/drawing/2014/main" id="{5C6C57E6-EF55-BC44-B6D9-10AB5CD224F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39691" y="4465531"/>
                    <a:ext cx="466090" cy="369332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Rectangle 19">
                    <a:extLst>
                      <a:ext uri="{FF2B5EF4-FFF2-40B4-BE49-F238E27FC236}">
                        <a16:creationId xmlns:a16="http://schemas.microsoft.com/office/drawing/2014/main" id="{33AE0F9D-BA22-A14F-8344-875933F360C2}"/>
                      </a:ext>
                    </a:extLst>
                  </p:cNvPr>
                  <p:cNvSpPr/>
                  <p:nvPr/>
                </p:nvSpPr>
                <p:spPr>
                  <a:xfrm>
                    <a:off x="454887" y="4907227"/>
                    <a:ext cx="507127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9" name="Rectangle 28">
                    <a:extLst>
                      <a:ext uri="{FF2B5EF4-FFF2-40B4-BE49-F238E27FC236}">
                        <a16:creationId xmlns:a16="http://schemas.microsoft.com/office/drawing/2014/main" id="{947AFC63-5BEA-9846-B9BE-A47976A51F9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54887" y="4907227"/>
                    <a:ext cx="507127" cy="369332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Rectangle 20">
                    <a:extLst>
                      <a:ext uri="{FF2B5EF4-FFF2-40B4-BE49-F238E27FC236}">
                        <a16:creationId xmlns:a16="http://schemas.microsoft.com/office/drawing/2014/main" id="{9F62A40A-4755-A745-8D5A-BE3D2BEA6DBB}"/>
                      </a:ext>
                    </a:extLst>
                  </p:cNvPr>
                  <p:cNvSpPr/>
                  <p:nvPr/>
                </p:nvSpPr>
                <p:spPr>
                  <a:xfrm>
                    <a:off x="507348" y="5421287"/>
                    <a:ext cx="367665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0" name="Rectangle 29">
                    <a:extLst>
                      <a:ext uri="{FF2B5EF4-FFF2-40B4-BE49-F238E27FC236}">
                        <a16:creationId xmlns:a16="http://schemas.microsoft.com/office/drawing/2014/main" id="{636BEC52-A6E1-B74D-865F-E33D43689B3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07348" y="5421287"/>
                    <a:ext cx="367665" cy="369332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6813373D-1514-3649-B224-3F48DD3B89CE}"/>
                  </a:ext>
                </a:extLst>
              </p:cNvPr>
              <p:cNvSpPr/>
              <p:nvPr/>
            </p:nvSpPr>
            <p:spPr>
              <a:xfrm>
                <a:off x="452433" y="3996574"/>
                <a:ext cx="453348" cy="453348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84484AC1-95BD-C04D-9596-E85F4348B3FA}"/>
                  </a:ext>
                </a:extLst>
              </p:cNvPr>
              <p:cNvSpPr/>
              <p:nvPr/>
            </p:nvSpPr>
            <p:spPr>
              <a:xfrm>
                <a:off x="452433" y="4865219"/>
                <a:ext cx="453348" cy="453348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4A454D8B-6B23-3F40-B565-9AC152D664D2}"/>
                  </a:ext>
                </a:extLst>
              </p:cNvPr>
              <p:cNvSpPr/>
              <p:nvPr/>
            </p:nvSpPr>
            <p:spPr>
              <a:xfrm>
                <a:off x="467629" y="5388943"/>
                <a:ext cx="453348" cy="453348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64FB3818-7AA9-8041-AC4C-9D2DF059AE6F}"/>
                  </a:ext>
                </a:extLst>
              </p:cNvPr>
              <p:cNvCxnSpPr>
                <a:stCxn id="10" idx="3"/>
                <a:endCxn id="12" idx="1"/>
              </p:cNvCxnSpPr>
              <p:nvPr/>
            </p:nvCxnSpPr>
            <p:spPr>
              <a:xfrm>
                <a:off x="920977" y="3781194"/>
                <a:ext cx="511316" cy="84745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EEADA38A-383D-744A-BCC3-88C6535EE2D5}"/>
                  </a:ext>
                </a:extLst>
              </p:cNvPr>
              <p:cNvCxnSpPr>
                <a:cxnSpLocks/>
                <a:stCxn id="22" idx="6"/>
                <a:endCxn id="12" idx="1"/>
              </p:cNvCxnSpPr>
              <p:nvPr/>
            </p:nvCxnSpPr>
            <p:spPr>
              <a:xfrm>
                <a:off x="905781" y="4223248"/>
                <a:ext cx="526512" cy="40539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92FA360B-D621-B54D-9189-F3514DB2F063}"/>
                  </a:ext>
                </a:extLst>
              </p:cNvPr>
              <p:cNvCxnSpPr>
                <a:cxnSpLocks/>
                <a:stCxn id="19" idx="3"/>
                <a:endCxn id="12" idx="1"/>
              </p:cNvCxnSpPr>
              <p:nvPr/>
            </p:nvCxnSpPr>
            <p:spPr>
              <a:xfrm flipV="1">
                <a:off x="905781" y="4628644"/>
                <a:ext cx="526512" cy="2155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778C53D2-7927-3D48-B9E3-659B7BCAC734}"/>
                  </a:ext>
                </a:extLst>
              </p:cNvPr>
              <p:cNvCxnSpPr>
                <a:cxnSpLocks/>
                <a:stCxn id="23" idx="6"/>
                <a:endCxn id="12" idx="1"/>
              </p:cNvCxnSpPr>
              <p:nvPr/>
            </p:nvCxnSpPr>
            <p:spPr>
              <a:xfrm flipV="1">
                <a:off x="905781" y="4628644"/>
                <a:ext cx="526512" cy="46324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1845E38F-C5B0-204E-B47A-B7EBF55B5816}"/>
                  </a:ext>
                </a:extLst>
              </p:cNvPr>
              <p:cNvCxnSpPr>
                <a:cxnSpLocks/>
                <a:stCxn id="24" idx="6"/>
                <a:endCxn id="12" idx="1"/>
              </p:cNvCxnSpPr>
              <p:nvPr/>
            </p:nvCxnSpPr>
            <p:spPr>
              <a:xfrm flipV="1">
                <a:off x="920977" y="4628644"/>
                <a:ext cx="511316" cy="98697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45BBAA73-A2B1-BB41-99A3-6FEA546AC9D5}"/>
                  </a:ext>
                </a:extLst>
              </p:cNvPr>
              <p:cNvCxnSpPr>
                <a:cxnSpLocks/>
                <a:stCxn id="12" idx="3"/>
                <a:endCxn id="14" idx="1"/>
              </p:cNvCxnSpPr>
              <p:nvPr/>
            </p:nvCxnSpPr>
            <p:spPr>
              <a:xfrm>
                <a:off x="3973193" y="4628644"/>
                <a:ext cx="803643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E3BB66FF-19B6-C844-AA01-C97DEACEF061}"/>
                  </a:ext>
                </a:extLst>
              </p:cNvPr>
              <p:cNvCxnSpPr>
                <a:cxnSpLocks/>
                <a:stCxn id="14" idx="3"/>
                <a:endCxn id="16" idx="1"/>
              </p:cNvCxnSpPr>
              <p:nvPr/>
            </p:nvCxnSpPr>
            <p:spPr>
              <a:xfrm flipV="1">
                <a:off x="5866726" y="4627371"/>
                <a:ext cx="772649" cy="127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F25EC66-5C8B-DE4C-890B-07E80D63B663}"/>
              </a:ext>
            </a:extLst>
          </p:cNvPr>
          <p:cNvCxnSpPr/>
          <p:nvPr/>
        </p:nvCxnSpPr>
        <p:spPr>
          <a:xfrm flipH="1">
            <a:off x="6354250" y="4321417"/>
            <a:ext cx="772649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42C6B774-4DD0-F049-AB27-3EADE5D177E5}"/>
                  </a:ext>
                </a:extLst>
              </p:cNvPr>
              <p:cNvSpPr txBox="1"/>
              <p:nvPr/>
            </p:nvSpPr>
            <p:spPr>
              <a:xfrm>
                <a:off x="5591706" y="4624548"/>
                <a:ext cx="2091663" cy="4682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600" b="1" dirty="0" smtClean="0">
                          <a:latin typeface="Courier New" panose="02070309020205020404" pitchFamily="49" charset="0"/>
                          <a:ea typeface="Apple Symbols" panose="02000000000000000000" pitchFamily="2" charset="-79"/>
                          <a:cs typeface="Courier New" panose="02070309020205020404" pitchFamily="49" charset="0"/>
                        </a:rPr>
                        <m:t>da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  <a:ea typeface="Apple Symbols" panose="02000000000000000000" pitchFamily="2" charset="-79"/>
                          <a:cs typeface="Courier New" panose="02070309020205020404" pitchFamily="49" charset="0"/>
                        </a:rPr>
                        <m:t>=</m:t>
                      </m:r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r>
                        <a:rPr lang="en-US" sz="1600" i="1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r>
                        <a:rPr lang="en-US" sz="16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42C6B774-4DD0-F049-AB27-3EADE5D177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1706" y="4624548"/>
                <a:ext cx="2091663" cy="468205"/>
              </a:xfrm>
              <a:prstGeom prst="rect">
                <a:avLst/>
              </a:prstGeom>
              <a:blipFill>
                <a:blip r:embed="rId15"/>
                <a:stretch>
                  <a:fillRect l="-1205" r="-1205" b="-1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521CF4F-75D5-CA4F-A716-7A2E50AF6227}"/>
              </a:ext>
            </a:extLst>
          </p:cNvPr>
          <p:cNvCxnSpPr/>
          <p:nvPr/>
        </p:nvCxnSpPr>
        <p:spPr>
          <a:xfrm flipH="1">
            <a:off x="4475527" y="4331031"/>
            <a:ext cx="772649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74800FB-AD20-8345-8E6C-FB09ABDE2199}"/>
                  </a:ext>
                </a:extLst>
              </p:cNvPr>
              <p:cNvSpPr txBox="1"/>
              <p:nvPr/>
            </p:nvSpPr>
            <p:spPr>
              <a:xfrm>
                <a:off x="2133154" y="4624548"/>
                <a:ext cx="2356478" cy="4682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600" b="1" dirty="0">
                          <a:latin typeface="Courier New" panose="02070309020205020404" pitchFamily="49" charset="0"/>
                          <a:ea typeface="Apple Symbols" panose="02000000000000000000" pitchFamily="2" charset="-79"/>
                          <a:cs typeface="Courier New" panose="02070309020205020404" pitchFamily="49" charset="0"/>
                        </a:rPr>
                        <m:t>dz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sz="1600" b="1" dirty="0">
                          <a:latin typeface="Courier New" panose="02070309020205020404" pitchFamily="49" charset="0"/>
                          <a:ea typeface="Apple Symbols" panose="02000000000000000000" pitchFamily="2" charset="-79"/>
                          <a:cs typeface="Courier New" panose="02070309020205020404" pitchFamily="49" charset="0"/>
                        </a:rPr>
                        <m:t>da</m:t>
                      </m:r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sz="1600" b="1" dirty="0">
                          <a:latin typeface="Courier New" panose="02070309020205020404" pitchFamily="49" charset="0"/>
                          <a:ea typeface="Apple Symbols" panose="02000000000000000000" pitchFamily="2" charset="-79"/>
                          <a:cs typeface="Courier New" panose="02070309020205020404" pitchFamily="49" charset="0"/>
                        </a:rPr>
                        <m:t>da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74800FB-AD20-8345-8E6C-FB09ABDE21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3154" y="4624548"/>
                <a:ext cx="2356478" cy="468205"/>
              </a:xfrm>
              <a:prstGeom prst="rect">
                <a:avLst/>
              </a:prstGeom>
              <a:blipFill>
                <a:blip r:embed="rId16"/>
                <a:stretch>
                  <a:fillRect l="-1613" b="-1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6E48EF4-CF88-AE41-A221-5744F95FF6DC}"/>
                  </a:ext>
                </a:extLst>
              </p:cNvPr>
              <p:cNvSpPr txBox="1"/>
              <p:nvPr/>
            </p:nvSpPr>
            <p:spPr>
              <a:xfrm>
                <a:off x="3182174" y="5195543"/>
                <a:ext cx="740203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6E48EF4-CF88-AE41-A221-5744F95FF6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2174" y="5195543"/>
                <a:ext cx="740203" cy="246221"/>
              </a:xfrm>
              <a:prstGeom prst="rect">
                <a:avLst/>
              </a:prstGeom>
              <a:blipFill>
                <a:blip r:embed="rId17"/>
                <a:stretch>
                  <a:fillRect l="-1695" r="-5085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9" name="Group 38">
            <a:extLst>
              <a:ext uri="{FF2B5EF4-FFF2-40B4-BE49-F238E27FC236}">
                <a16:creationId xmlns:a16="http://schemas.microsoft.com/office/drawing/2014/main" id="{0D864D56-BB7C-5045-8475-69100B44596D}"/>
              </a:ext>
            </a:extLst>
          </p:cNvPr>
          <p:cNvGrpSpPr/>
          <p:nvPr/>
        </p:nvGrpSpPr>
        <p:grpSpPr>
          <a:xfrm>
            <a:off x="1441759" y="3931734"/>
            <a:ext cx="432120" cy="1311061"/>
            <a:chOff x="1561345" y="4567526"/>
            <a:chExt cx="432120" cy="1311061"/>
          </a:xfrm>
        </p:grpSpPr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5D0DC3C7-9BB1-F240-8BDB-ADF22275A6D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561345" y="4567526"/>
              <a:ext cx="324099" cy="23537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BCCD9CF1-895F-5C49-A283-1ADD66EDC2C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74121" y="4904108"/>
              <a:ext cx="315433" cy="264147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1A49485F-85DA-6D40-8D58-12CC7AEF894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90312" y="5047975"/>
              <a:ext cx="403153" cy="83061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F885F67-55BD-4142-B038-D43D2F18391F}"/>
                  </a:ext>
                </a:extLst>
              </p:cNvPr>
              <p:cNvSpPr txBox="1"/>
              <p:nvPr/>
            </p:nvSpPr>
            <p:spPr>
              <a:xfrm>
                <a:off x="1765858" y="2184651"/>
                <a:ext cx="3108993" cy="5084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600" b="1" dirty="0" smtClean="0">
                          <a:latin typeface="Courier New" panose="02070309020205020404" pitchFamily="49" charset="0"/>
                          <a:ea typeface="Apple Symbols" panose="02000000000000000000" pitchFamily="2" charset="-79"/>
                          <a:cs typeface="Courier New" panose="02070309020205020404" pitchFamily="49" charset="0"/>
                        </a:rPr>
                        <m:t>dw</m:t>
                      </m:r>
                      <m:r>
                        <m:rPr>
                          <m:nor/>
                        </m:rPr>
                        <a:rPr lang="en-US" sz="1600" b="1" baseline="-25000" dirty="0" smtClean="0">
                          <a:latin typeface="Courier New" panose="02070309020205020404" pitchFamily="49" charset="0"/>
                          <a:ea typeface="Apple Symbols" panose="02000000000000000000" pitchFamily="2" charset="-79"/>
                          <a:cs typeface="Courier New" panose="02070309020205020404" pitchFamily="49" charset="0"/>
                        </a:rPr>
                        <m:t>1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sz="1600" b="1" dirty="0">
                          <a:latin typeface="Courier New" panose="02070309020205020404" pitchFamily="49" charset="0"/>
                          <a:ea typeface="Apple Symbols" panose="02000000000000000000" pitchFamily="2" charset="-79"/>
                          <a:cs typeface="Courier New" panose="02070309020205020404" pitchFamily="49" charset="0"/>
                        </a:rPr>
                        <m:t>dz</m:t>
                      </m:r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sz="1600" b="1" dirty="0">
                          <a:latin typeface="Courier New" panose="02070309020205020404" pitchFamily="49" charset="0"/>
                          <a:ea typeface="Apple Symbols" panose="02000000000000000000" pitchFamily="2" charset="-79"/>
                          <a:cs typeface="Courier New" panose="02070309020205020404" pitchFamily="49" charset="0"/>
                        </a:rPr>
                        <m:t>dz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)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F885F67-55BD-4142-B038-D43D2F1839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5858" y="2184651"/>
                <a:ext cx="3108993" cy="508473"/>
              </a:xfrm>
              <a:prstGeom prst="rect">
                <a:avLst/>
              </a:prstGeom>
              <a:blipFill>
                <a:blip r:embed="rId18"/>
                <a:stretch>
                  <a:fillRect l="-813" b="-7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65A41D8-0A6D-B742-8A46-798450D6CF7C}"/>
                  </a:ext>
                </a:extLst>
              </p:cNvPr>
              <p:cNvSpPr txBox="1"/>
              <p:nvPr/>
            </p:nvSpPr>
            <p:spPr>
              <a:xfrm>
                <a:off x="3475440" y="1417767"/>
                <a:ext cx="435856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=−(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(1−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65A41D8-0A6D-B742-8A46-798450D6CF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5440" y="1417767"/>
                <a:ext cx="4358564" cy="276999"/>
              </a:xfrm>
              <a:prstGeom prst="rect">
                <a:avLst/>
              </a:prstGeom>
              <a:blipFill>
                <a:blip r:embed="rId19"/>
                <a:stretch>
                  <a:fillRect r="-291" b="-36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C3BB9034-7CCA-D540-AB7E-E20A23C8EFF3}"/>
                  </a:ext>
                </a:extLst>
              </p:cNvPr>
              <p:cNvSpPr txBox="1"/>
              <p:nvPr/>
            </p:nvSpPr>
            <p:spPr>
              <a:xfrm>
                <a:off x="1734530" y="2739469"/>
                <a:ext cx="3232423" cy="5084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600" b="1" dirty="0" smtClean="0">
                          <a:latin typeface="Courier New" panose="02070309020205020404" pitchFamily="49" charset="0"/>
                          <a:ea typeface="Apple Symbols" panose="02000000000000000000" pitchFamily="2" charset="-79"/>
                          <a:cs typeface="Courier New" panose="02070309020205020404" pitchFamily="49" charset="0"/>
                        </a:rPr>
                        <m:t>dw</m:t>
                      </m:r>
                      <m:r>
                        <m:rPr>
                          <m:nor/>
                        </m:rPr>
                        <a:rPr lang="en-US" sz="1600" b="1" i="0" baseline="-25000" dirty="0" smtClean="0">
                          <a:latin typeface="Courier New" panose="02070309020205020404" pitchFamily="49" charset="0"/>
                          <a:ea typeface="Apple Symbols" panose="02000000000000000000" pitchFamily="2" charset="-79"/>
                          <a:cs typeface="Courier New" panose="02070309020205020404" pitchFamily="49" charset="0"/>
                        </a:rPr>
                        <m:t>2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sz="1600" b="1" dirty="0">
                          <a:latin typeface="Courier New" panose="02070309020205020404" pitchFamily="49" charset="0"/>
                          <a:ea typeface="Apple Symbols" panose="02000000000000000000" pitchFamily="2" charset="-79"/>
                          <a:cs typeface="Courier New" panose="02070309020205020404" pitchFamily="49" charset="0"/>
                        </a:rPr>
                        <m:t>dz</m:t>
                      </m:r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sz="1600" b="1" dirty="0">
                          <a:latin typeface="Courier New" panose="02070309020205020404" pitchFamily="49" charset="0"/>
                          <a:ea typeface="Apple Symbols" panose="02000000000000000000" pitchFamily="2" charset="-79"/>
                          <a:cs typeface="Courier New" panose="02070309020205020404" pitchFamily="49" charset="0"/>
                        </a:rPr>
                        <m:t>dz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)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C3BB9034-7CCA-D540-AB7E-E20A23C8EF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4530" y="2739469"/>
                <a:ext cx="3232423" cy="508473"/>
              </a:xfrm>
              <a:prstGeom prst="rect">
                <a:avLst/>
              </a:prstGeom>
              <a:blipFill>
                <a:blip r:embed="rId20"/>
                <a:stretch>
                  <a:fillRect t="-2500"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FAEE90D-48DC-6349-AD1E-8B704C81E206}"/>
                  </a:ext>
                </a:extLst>
              </p:cNvPr>
              <p:cNvSpPr txBox="1"/>
              <p:nvPr/>
            </p:nvSpPr>
            <p:spPr>
              <a:xfrm>
                <a:off x="1890880" y="3347842"/>
                <a:ext cx="2506584" cy="4682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600" b="1" dirty="0" smtClean="0">
                          <a:latin typeface="Courier New" panose="02070309020205020404" pitchFamily="49" charset="0"/>
                          <a:ea typeface="Apple Symbols" panose="02000000000000000000" pitchFamily="2" charset="-79"/>
                          <a:cs typeface="Courier New" panose="02070309020205020404" pitchFamily="49" charset="0"/>
                        </a:rPr>
                        <m:t>d</m:t>
                      </m:r>
                      <m:r>
                        <m:rPr>
                          <m:nor/>
                        </m:rPr>
                        <a:rPr lang="en-US" sz="1600" b="1" i="0" dirty="0" smtClean="0">
                          <a:latin typeface="Courier New" panose="02070309020205020404" pitchFamily="49" charset="0"/>
                          <a:ea typeface="Apple Symbols" panose="02000000000000000000" pitchFamily="2" charset="-79"/>
                          <a:cs typeface="Courier New" panose="02070309020205020404" pitchFamily="49" charset="0"/>
                        </a:rPr>
                        <m:t>b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sz="1600" b="1" dirty="0">
                          <a:latin typeface="Courier New" panose="02070309020205020404" pitchFamily="49" charset="0"/>
                          <a:ea typeface="Apple Symbols" panose="02000000000000000000" pitchFamily="2" charset="-79"/>
                          <a:cs typeface="Courier New" panose="02070309020205020404" pitchFamily="49" charset="0"/>
                        </a:rPr>
                        <m:t>dz</m:t>
                      </m:r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sz="1600" b="1" dirty="0">
                          <a:latin typeface="Courier New" panose="02070309020205020404" pitchFamily="49" charset="0"/>
                          <a:ea typeface="Apple Symbols" panose="02000000000000000000" pitchFamily="2" charset="-79"/>
                          <a:cs typeface="Courier New" panose="02070309020205020404" pitchFamily="49" charset="0"/>
                        </a:rPr>
                        <m:t>dz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FAEE90D-48DC-6349-AD1E-8B704C81E2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0880" y="3347842"/>
                <a:ext cx="2506584" cy="468205"/>
              </a:xfrm>
              <a:prstGeom prst="rect">
                <a:avLst/>
              </a:prstGeom>
              <a:blipFill>
                <a:blip r:embed="rId21"/>
                <a:stretch>
                  <a:fillRect l="-1010" t="-2778" r="-2525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1" name="Group 50">
            <a:extLst>
              <a:ext uri="{FF2B5EF4-FFF2-40B4-BE49-F238E27FC236}">
                <a16:creationId xmlns:a16="http://schemas.microsoft.com/office/drawing/2014/main" id="{79339F1A-DAD4-504A-B165-D850211EA241}"/>
              </a:ext>
            </a:extLst>
          </p:cNvPr>
          <p:cNvGrpSpPr/>
          <p:nvPr/>
        </p:nvGrpSpPr>
        <p:grpSpPr>
          <a:xfrm>
            <a:off x="5036344" y="2350294"/>
            <a:ext cx="1659852" cy="1321594"/>
            <a:chOff x="5036344" y="2350294"/>
            <a:chExt cx="1659852" cy="1321594"/>
          </a:xfrm>
        </p:grpSpPr>
        <p:sp>
          <p:nvSpPr>
            <p:cNvPr id="48" name="Right Brace 47">
              <a:extLst>
                <a:ext uri="{FF2B5EF4-FFF2-40B4-BE49-F238E27FC236}">
                  <a16:creationId xmlns:a16="http://schemas.microsoft.com/office/drawing/2014/main" id="{27A85D46-07A8-8C41-80B6-6A2FE1DB4EC6}"/>
                </a:ext>
              </a:extLst>
            </p:cNvPr>
            <p:cNvSpPr/>
            <p:nvPr/>
          </p:nvSpPr>
          <p:spPr>
            <a:xfrm>
              <a:off x="5036344" y="2350294"/>
              <a:ext cx="464344" cy="1321594"/>
            </a:xfrm>
            <a:prstGeom prst="righ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643EBB91-A440-6C41-ABF2-1EA8489C64BE}"/>
                    </a:ext>
                  </a:extLst>
                </p:cNvPr>
                <p:cNvSpPr txBox="1"/>
                <p:nvPr/>
              </p:nvSpPr>
              <p:spPr>
                <a:xfrm>
                  <a:off x="5693039" y="2659055"/>
                  <a:ext cx="99604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b="1" dirty="0" smtClean="0">
                            <a:latin typeface="Cambria Math" panose="02040503050406030204" pitchFamily="18" charset="0"/>
                            <a:ea typeface="Apple Symbols" panose="02000000000000000000" pitchFamily="2" charset="-79"/>
                            <a:cs typeface="Courier New" panose="02070309020205020404" pitchFamily="49" charset="0"/>
                          </a:rPr>
                          <m:t>dw</m:t>
                        </m:r>
                        <m:r>
                          <m:rPr>
                            <m:nor/>
                          </m:rPr>
                          <a:rPr lang="en-US" b="0" i="0" dirty="0" smtClean="0">
                            <a:latin typeface="Cambria Math" panose="02040503050406030204" pitchFamily="18" charset="0"/>
                            <a:ea typeface="Apple Symbols" panose="02000000000000000000" pitchFamily="2" charset="-79"/>
                            <a:cs typeface="Courier New" panose="02070309020205020404" pitchFamily="49" charset="0"/>
                          </a:rPr>
                          <m:t> =</m:t>
                        </m:r>
                        <m:r>
                          <m:rPr>
                            <m:nor/>
                          </m:rPr>
                          <a:rPr lang="en-US" b="1" i="0" dirty="0" smtClean="0">
                            <a:latin typeface="Cambria Math" panose="02040503050406030204" pitchFamily="18" charset="0"/>
                            <a:ea typeface="Apple Symbols" panose="02000000000000000000" pitchFamily="2" charset="-79"/>
                            <a:cs typeface="Courier New" panose="02070309020205020404" pitchFamily="49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b="1" dirty="0" smtClean="0">
                            <a:latin typeface="Cambria Math" panose="02040503050406030204" pitchFamily="18" charset="0"/>
                            <a:ea typeface="Apple Symbols" panose="02000000000000000000" pitchFamily="2" charset="-79"/>
                            <a:cs typeface="Courier New" panose="02070309020205020404" pitchFamily="49" charset="0"/>
                          </a:rPr>
                          <m:t>dz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Apple Symbols" panose="02000000000000000000" pitchFamily="2" charset="-79"/>
                            <a:cs typeface="Courier New" panose="02070309020205020404" pitchFamily="49" charset="0"/>
                          </a:rPr>
                          <m:t>𝑥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643EBB91-A440-6C41-ABF2-1EA8489C64B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93039" y="2659055"/>
                  <a:ext cx="996042" cy="276999"/>
                </a:xfrm>
                <a:prstGeom prst="rect">
                  <a:avLst/>
                </a:prstGeom>
                <a:blipFill>
                  <a:blip r:embed="rId22"/>
                  <a:stretch>
                    <a:fillRect l="-3750" t="-4348" r="-1250" b="-347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Rectangle 49">
                  <a:extLst>
                    <a:ext uri="{FF2B5EF4-FFF2-40B4-BE49-F238E27FC236}">
                      <a16:creationId xmlns:a16="http://schemas.microsoft.com/office/drawing/2014/main" id="{D4FD2293-A35B-0044-854B-7F70113CB983}"/>
                    </a:ext>
                  </a:extLst>
                </p:cNvPr>
                <p:cNvSpPr/>
                <p:nvPr/>
              </p:nvSpPr>
              <p:spPr>
                <a:xfrm>
                  <a:off x="5605833" y="2978510"/>
                  <a:ext cx="1090363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b="1" dirty="0">
                            <a:latin typeface="Courier New" panose="02070309020205020404" pitchFamily="49" charset="0"/>
                            <a:ea typeface="Apple Symbols" panose="02000000000000000000" pitchFamily="2" charset="-79"/>
                            <a:cs typeface="Courier New" panose="02070309020205020404" pitchFamily="49" charset="0"/>
                          </a:rPr>
                          <m:t>db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nor/>
                          </m:rPr>
                          <a:rPr lang="en-US" b="1" dirty="0">
                            <a:latin typeface="Courier New" panose="02070309020205020404" pitchFamily="49" charset="0"/>
                            <a:ea typeface="Apple Symbols" panose="02000000000000000000" pitchFamily="2" charset="-79"/>
                            <a:cs typeface="Courier New" panose="02070309020205020404" pitchFamily="49" charset="0"/>
                          </a:rPr>
                          <m:t>dz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0" name="Rectangle 49">
                  <a:extLst>
                    <a:ext uri="{FF2B5EF4-FFF2-40B4-BE49-F238E27FC236}">
                      <a16:creationId xmlns:a16="http://schemas.microsoft.com/office/drawing/2014/main" id="{D4FD2293-A35B-0044-854B-7F70113CB98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05833" y="2978510"/>
                  <a:ext cx="1090363" cy="369332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686271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6" grpId="0"/>
      <p:bldP spid="37" grpId="0"/>
      <p:bldP spid="43" grpId="0"/>
      <p:bldP spid="46" grpId="0"/>
      <p:bldP spid="4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" name="Group 104">
            <a:extLst>
              <a:ext uri="{FF2B5EF4-FFF2-40B4-BE49-F238E27FC236}">
                <a16:creationId xmlns:a16="http://schemas.microsoft.com/office/drawing/2014/main" id="{4F85EA9A-2886-1140-A701-D2A5EEE7E159}"/>
              </a:ext>
            </a:extLst>
          </p:cNvPr>
          <p:cNvGrpSpPr/>
          <p:nvPr/>
        </p:nvGrpSpPr>
        <p:grpSpPr>
          <a:xfrm>
            <a:off x="812998" y="1064419"/>
            <a:ext cx="8036039" cy="5291932"/>
            <a:chOff x="812998" y="1064419"/>
            <a:chExt cx="8036039" cy="5291932"/>
          </a:xfrm>
        </p:grpSpPr>
        <p:sp>
          <p:nvSpPr>
            <p:cNvPr id="103" name="Rounded Rectangle 102">
              <a:extLst>
                <a:ext uri="{FF2B5EF4-FFF2-40B4-BE49-F238E27FC236}">
                  <a16:creationId xmlns:a16="http://schemas.microsoft.com/office/drawing/2014/main" id="{867F05A0-F13F-3542-9385-2A7A8047C848}"/>
                </a:ext>
              </a:extLst>
            </p:cNvPr>
            <p:cNvSpPr/>
            <p:nvPr/>
          </p:nvSpPr>
          <p:spPr>
            <a:xfrm>
              <a:off x="812998" y="2541106"/>
              <a:ext cx="1913365" cy="893597"/>
            </a:xfrm>
            <a:prstGeom prst="roundRect">
              <a:avLst/>
            </a:prstGeom>
            <a:solidFill>
              <a:schemeClr val="accent5">
                <a:alpha val="45000"/>
              </a:schemeClr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Rounded Rectangle 101">
              <a:extLst>
                <a:ext uri="{FF2B5EF4-FFF2-40B4-BE49-F238E27FC236}">
                  <a16:creationId xmlns:a16="http://schemas.microsoft.com/office/drawing/2014/main" id="{D95B6C4E-95EF-E44B-AB3C-98BAE01B7C4B}"/>
                </a:ext>
              </a:extLst>
            </p:cNvPr>
            <p:cNvSpPr/>
            <p:nvPr/>
          </p:nvSpPr>
          <p:spPr>
            <a:xfrm>
              <a:off x="3455262" y="4696041"/>
              <a:ext cx="4192984" cy="583268"/>
            </a:xfrm>
            <a:prstGeom prst="roundRect">
              <a:avLst/>
            </a:prstGeom>
            <a:solidFill>
              <a:srgbClr val="92D050">
                <a:alpha val="45000"/>
              </a:srgbClr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Rounded Rectangle 100">
              <a:extLst>
                <a:ext uri="{FF2B5EF4-FFF2-40B4-BE49-F238E27FC236}">
                  <a16:creationId xmlns:a16="http://schemas.microsoft.com/office/drawing/2014/main" id="{64704589-DC69-F54A-A732-06B1154A81C5}"/>
                </a:ext>
              </a:extLst>
            </p:cNvPr>
            <p:cNvSpPr/>
            <p:nvPr/>
          </p:nvSpPr>
          <p:spPr>
            <a:xfrm>
              <a:off x="2817154" y="2509890"/>
              <a:ext cx="1621473" cy="854148"/>
            </a:xfrm>
            <a:prstGeom prst="roundRect">
              <a:avLst/>
            </a:prstGeom>
            <a:solidFill>
              <a:srgbClr val="92D050">
                <a:alpha val="45000"/>
              </a:srgbClr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Rounded Rectangle 99">
              <a:extLst>
                <a:ext uri="{FF2B5EF4-FFF2-40B4-BE49-F238E27FC236}">
                  <a16:creationId xmlns:a16="http://schemas.microsoft.com/office/drawing/2014/main" id="{550E0AA5-CB81-0544-833D-75C3B064601D}"/>
                </a:ext>
              </a:extLst>
            </p:cNvPr>
            <p:cNvSpPr/>
            <p:nvPr/>
          </p:nvSpPr>
          <p:spPr>
            <a:xfrm>
              <a:off x="6396723" y="3419019"/>
              <a:ext cx="2452314" cy="1219006"/>
            </a:xfrm>
            <a:prstGeom prst="roundRect">
              <a:avLst/>
            </a:prstGeom>
            <a:solidFill>
              <a:srgbClr val="FFC000">
                <a:alpha val="45000"/>
              </a:srgb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Rounded Rectangle 98">
              <a:extLst>
                <a:ext uri="{FF2B5EF4-FFF2-40B4-BE49-F238E27FC236}">
                  <a16:creationId xmlns:a16="http://schemas.microsoft.com/office/drawing/2014/main" id="{628A8DBD-00F2-D243-B9B9-895E253B94BA}"/>
                </a:ext>
              </a:extLst>
            </p:cNvPr>
            <p:cNvSpPr/>
            <p:nvPr/>
          </p:nvSpPr>
          <p:spPr>
            <a:xfrm>
              <a:off x="6420224" y="1064419"/>
              <a:ext cx="1887962" cy="552457"/>
            </a:xfrm>
            <a:prstGeom prst="roundRect">
              <a:avLst/>
            </a:prstGeom>
            <a:solidFill>
              <a:srgbClr val="FFC000">
                <a:alpha val="45000"/>
              </a:srgb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Rounded Rectangle 103">
              <a:extLst>
                <a:ext uri="{FF2B5EF4-FFF2-40B4-BE49-F238E27FC236}">
                  <a16:creationId xmlns:a16="http://schemas.microsoft.com/office/drawing/2014/main" id="{309EC313-D0E7-CA47-9C89-5CD0C10A5A43}"/>
                </a:ext>
              </a:extLst>
            </p:cNvPr>
            <p:cNvSpPr/>
            <p:nvPr/>
          </p:nvSpPr>
          <p:spPr>
            <a:xfrm>
              <a:off x="3455262" y="5344127"/>
              <a:ext cx="4581237" cy="1012224"/>
            </a:xfrm>
            <a:prstGeom prst="roundRect">
              <a:avLst/>
            </a:prstGeom>
            <a:solidFill>
              <a:schemeClr val="accent5">
                <a:alpha val="45000"/>
              </a:schemeClr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E07F65-EA4E-894D-BAF0-6D58074D9E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96F0D-8A8D-E54C-AD8F-4811A474B775}" type="datetime1">
              <a:rPr lang="en-US" smtClean="0"/>
              <a:t>9/26/18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F52D8F-CB8D-4F42-B281-62EBA23602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CS596 Machine Learning, SDSU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956F2C-C106-6045-80C8-DB749A1C8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264B7-8E8E-C346-A13A-10BC2FB604AF}" type="slidenum">
              <a:rPr lang="en-US" smtClean="0"/>
              <a:t>9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054DEBC-043A-EC41-99BE-8C73E8BB5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6373"/>
            <a:ext cx="7886700" cy="842168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Backpropagation </a:t>
            </a:r>
            <a:r>
              <a:rPr lang="en-US" sz="28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(two-layer neural network)</a:t>
            </a:r>
            <a:endParaRPr lang="en-US" sz="3600" dirty="0">
              <a:latin typeface="Apple Symbols" panose="02000000000000000000" pitchFamily="2" charset="-79"/>
              <a:ea typeface="Apple Symbols" panose="02000000000000000000" pitchFamily="2" charset="-79"/>
              <a:cs typeface="Apple Symbols" panose="02000000000000000000" pitchFamily="2" charset="-79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AD51EB4-2567-5845-AFA1-11C16A8B9D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3421" y="98463"/>
            <a:ext cx="910525" cy="63291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6637DF8-9489-3746-ACCD-0E2525AE0CF4}"/>
                  </a:ext>
                </a:extLst>
              </p:cNvPr>
              <p:cNvSpPr txBox="1"/>
              <p:nvPr/>
            </p:nvSpPr>
            <p:spPr>
              <a:xfrm>
                <a:off x="6432864" y="2586485"/>
                <a:ext cx="2537939" cy="4135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b="1" i="1" dirty="0" smtClean="0">
                              <a:latin typeface="Cambria Math" panose="02040503050406030204" pitchFamily="18" charset="0"/>
                              <a:ea typeface="Apple Symbols" panose="02000000000000000000" pitchFamily="2" charset="-79"/>
                              <a:cs typeface="Courier New" panose="02070309020205020404" pitchFamily="49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1400" b="1" dirty="0">
                              <a:latin typeface="Courier New" panose="02070309020205020404" pitchFamily="49" charset="0"/>
                              <a:ea typeface="Apple Symbols" panose="02000000000000000000" pitchFamily="2" charset="-79"/>
                              <a:cs typeface="Courier New" panose="02070309020205020404" pitchFamily="49" charset="0"/>
                            </a:rPr>
                            <m:t>da</m:t>
                          </m:r>
                        </m:e>
                        <m:sup>
                          <m:r>
                            <a:rPr lang="en-US" sz="1400" b="1" i="1" dirty="0" smtClean="0">
                              <a:latin typeface="Cambria Math" panose="02040503050406030204" pitchFamily="18" charset="0"/>
                              <a:ea typeface="Apple Symbols" panose="02000000000000000000" pitchFamily="2" charset="-79"/>
                              <a:cs typeface="Courier New" panose="02070309020205020404" pitchFamily="49" charset="0"/>
                            </a:rPr>
                            <m:t>[</m:t>
                          </m:r>
                          <m:r>
                            <a:rPr lang="en-US" sz="1400" b="1" i="1" dirty="0" smtClean="0">
                              <a:latin typeface="Cambria Math" panose="02040503050406030204" pitchFamily="18" charset="0"/>
                              <a:ea typeface="Apple Symbols" panose="02000000000000000000" pitchFamily="2" charset="-79"/>
                              <a:cs typeface="Courier New" panose="02070309020205020404" pitchFamily="49" charset="0"/>
                            </a:rPr>
                            <m:t>𝟐</m:t>
                          </m:r>
                          <m:r>
                            <a:rPr lang="en-US" sz="1400" b="1" i="1" dirty="0" smtClean="0">
                              <a:latin typeface="Cambria Math" panose="02040503050406030204" pitchFamily="18" charset="0"/>
                              <a:ea typeface="Apple Symbols" panose="02000000000000000000" pitchFamily="2" charset="-79"/>
                              <a:cs typeface="Courier New" panose="02070309020205020404" pitchFamily="49" charset="0"/>
                            </a:rPr>
                            <m:t>]</m:t>
                          </m:r>
                        </m:sup>
                      </m:sSup>
                      <m:r>
                        <a:rPr lang="en-US" sz="1400" b="0" i="1" dirty="0" smtClean="0">
                          <a:latin typeface="Cambria Math" panose="02040503050406030204" pitchFamily="18" charset="0"/>
                          <a:ea typeface="Apple Symbols" panose="02000000000000000000" pitchFamily="2" charset="-79"/>
                          <a:cs typeface="Courier New" panose="02070309020205020404" pitchFamily="49" charset="0"/>
                        </a:rPr>
                        <m:t>=</m:t>
                      </m:r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[2]</m:t>
                              </m:r>
                            </m:sup>
                          </m:sSup>
                        </m:den>
                      </m:f>
                      <m:r>
                        <a:rPr lang="en-US" sz="1400" i="1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sSup>
                            <m:sSup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[2]</m:t>
                              </m:r>
                            </m:sup>
                          </m:sSup>
                        </m:den>
                      </m:f>
                      <m:r>
                        <a:rPr lang="en-US" sz="1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1−</m:t>
                          </m:r>
                          <m:sSup>
                            <m:sSup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[2]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6637DF8-9489-3746-ACCD-0E2525AE0C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2864" y="2586485"/>
                <a:ext cx="2537939" cy="413511"/>
              </a:xfrm>
              <a:prstGeom prst="rect">
                <a:avLst/>
              </a:prstGeom>
              <a:blipFill>
                <a:blip r:embed="rId3"/>
                <a:stretch>
                  <a:fillRect l="-1000" t="-6250" r="-1000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FB25E8F3-1A50-0D49-95E3-07557AF5F746}"/>
                  </a:ext>
                </a:extLst>
              </p:cNvPr>
              <p:cNvSpPr/>
              <p:nvPr/>
            </p:nvSpPr>
            <p:spPr>
              <a:xfrm>
                <a:off x="4398170" y="2634767"/>
                <a:ext cx="1450910" cy="3169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b="1" i="1" dirty="0" smtClean="0">
                              <a:latin typeface="Cambria Math" panose="02040503050406030204" pitchFamily="18" charset="0"/>
                              <a:ea typeface="Apple Symbols" panose="02000000000000000000" pitchFamily="2" charset="-79"/>
                              <a:cs typeface="Courier New" panose="02070309020205020404" pitchFamily="49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1400" b="1" dirty="0">
                              <a:latin typeface="Courier New" panose="02070309020205020404" pitchFamily="49" charset="0"/>
                              <a:ea typeface="Apple Symbols" panose="02000000000000000000" pitchFamily="2" charset="-79"/>
                              <a:cs typeface="Courier New" panose="02070309020205020404" pitchFamily="49" charset="0"/>
                            </a:rPr>
                            <m:t>dz</m:t>
                          </m:r>
                        </m:e>
                        <m:sup>
                          <m:r>
                            <a:rPr lang="en-US" sz="1400" b="1" i="1" dirty="0" smtClean="0">
                              <a:latin typeface="Cambria Math" panose="02040503050406030204" pitchFamily="18" charset="0"/>
                              <a:ea typeface="Apple Symbols" panose="02000000000000000000" pitchFamily="2" charset="-79"/>
                              <a:cs typeface="Courier New" panose="02070309020205020404" pitchFamily="49" charset="0"/>
                            </a:rPr>
                            <m:t>[</m:t>
                          </m:r>
                          <m:r>
                            <a:rPr lang="en-US" sz="1400" b="1" i="1" dirty="0" smtClean="0">
                              <a:latin typeface="Cambria Math" panose="02040503050406030204" pitchFamily="18" charset="0"/>
                              <a:ea typeface="Apple Symbols" panose="02000000000000000000" pitchFamily="2" charset="-79"/>
                              <a:cs typeface="Courier New" panose="02070309020205020404" pitchFamily="49" charset="0"/>
                            </a:rPr>
                            <m:t>𝟐</m:t>
                          </m:r>
                          <m:r>
                            <a:rPr lang="en-US" sz="1400" b="1" i="1" dirty="0" smtClean="0">
                              <a:latin typeface="Cambria Math" panose="02040503050406030204" pitchFamily="18" charset="0"/>
                              <a:ea typeface="Apple Symbols" panose="02000000000000000000" pitchFamily="2" charset="-79"/>
                              <a:cs typeface="Courier New" panose="02070309020205020404" pitchFamily="49" charset="0"/>
                            </a:rPr>
                            <m:t>]</m:t>
                          </m:r>
                        </m:sup>
                      </m:sSup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[2]</m:t>
                          </m:r>
                        </m:sup>
                      </m:sSup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FB25E8F3-1A50-0D49-95E3-07557AF5F74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8170" y="2634767"/>
                <a:ext cx="1450910" cy="316946"/>
              </a:xfrm>
              <a:prstGeom prst="rect">
                <a:avLst/>
              </a:prstGeom>
              <a:blipFill>
                <a:blip r:embed="rId4"/>
                <a:stretch>
                  <a:fillRect b="-3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9" name="Group 48">
            <a:extLst>
              <a:ext uri="{FF2B5EF4-FFF2-40B4-BE49-F238E27FC236}">
                <a16:creationId xmlns:a16="http://schemas.microsoft.com/office/drawing/2014/main" id="{2A1BD083-CEA2-7948-A470-B7F1BB3EA0A5}"/>
              </a:ext>
            </a:extLst>
          </p:cNvPr>
          <p:cNvGrpSpPr/>
          <p:nvPr/>
        </p:nvGrpSpPr>
        <p:grpSpPr>
          <a:xfrm>
            <a:off x="74122" y="1205121"/>
            <a:ext cx="9170346" cy="1487163"/>
            <a:chOff x="74122" y="1205121"/>
            <a:chExt cx="9170346" cy="1487163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0C4A6313-48C1-C742-8644-6DD295CC32B7}"/>
                </a:ext>
              </a:extLst>
            </p:cNvPr>
            <p:cNvGrpSpPr/>
            <p:nvPr/>
          </p:nvGrpSpPr>
          <p:grpSpPr>
            <a:xfrm>
              <a:off x="74122" y="1616876"/>
              <a:ext cx="9170346" cy="1075408"/>
              <a:chOff x="74122" y="1616876"/>
              <a:chExt cx="9170346" cy="1075408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FBB14031-252C-8647-92F8-FE43BFA908E8}"/>
                  </a:ext>
                </a:extLst>
              </p:cNvPr>
              <p:cNvSpPr/>
              <p:nvPr/>
            </p:nvSpPr>
            <p:spPr>
              <a:xfrm>
                <a:off x="928688" y="1950244"/>
                <a:ext cx="1721644" cy="40719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EB96ACBE-E52C-194B-BEB1-99C8A04CAFFC}"/>
                  </a:ext>
                </a:extLst>
              </p:cNvPr>
              <p:cNvSpPr/>
              <p:nvPr/>
            </p:nvSpPr>
            <p:spPr>
              <a:xfrm>
                <a:off x="2924176" y="1950244"/>
                <a:ext cx="1264444" cy="40719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FED76D7D-0A53-D044-BD1C-44DE2A94F235}"/>
                      </a:ext>
                    </a:extLst>
                  </p:cNvPr>
                  <p:cNvSpPr txBox="1"/>
                  <p:nvPr/>
                </p:nvSpPr>
                <p:spPr>
                  <a:xfrm>
                    <a:off x="938068" y="2025439"/>
                    <a:ext cx="1712264" cy="25680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[1]</m:t>
                              </m:r>
                            </m:sup>
                          </m:s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[1]</m:t>
                              </m:r>
                            </m:sup>
                          </m:s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[1]</m:t>
                              </m:r>
                            </m:sup>
                          </m:sSup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FED76D7D-0A53-D044-BD1C-44DE2A94F23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38068" y="2025439"/>
                    <a:ext cx="1712264" cy="25680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735" r="-735" b="-454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DD762913-8280-AF4E-B765-A54F1BE75667}"/>
                      </a:ext>
                    </a:extLst>
                  </p:cNvPr>
                  <p:cNvSpPr txBox="1"/>
                  <p:nvPr/>
                </p:nvSpPr>
                <p:spPr>
                  <a:xfrm>
                    <a:off x="2936613" y="2025439"/>
                    <a:ext cx="1242904" cy="25680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[1]</m:t>
                              </m:r>
                            </m:sup>
                          </m:s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[1]</m:t>
                              </m:r>
                            </m:sup>
                          </m:sSup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DD762913-8280-AF4E-B765-A54F1BE7566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36613" y="2025439"/>
                    <a:ext cx="1242904" cy="25680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1010" r="-5051" b="-3181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5BBF6E82-C959-8343-B220-5CAA31431F72}"/>
                  </a:ext>
                </a:extLst>
              </p:cNvPr>
              <p:cNvSpPr/>
              <p:nvPr/>
            </p:nvSpPr>
            <p:spPr>
              <a:xfrm>
                <a:off x="4462463" y="1950244"/>
                <a:ext cx="2024061" cy="40719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9714797C-FC92-4C46-AAA5-2BCAC2DE99A0}"/>
                  </a:ext>
                </a:extLst>
              </p:cNvPr>
              <p:cNvSpPr/>
              <p:nvPr/>
            </p:nvSpPr>
            <p:spPr>
              <a:xfrm>
                <a:off x="6765133" y="1950244"/>
                <a:ext cx="1264444" cy="40719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5D2E04B7-2423-D643-87DD-00098A5FCE6F}"/>
                      </a:ext>
                    </a:extLst>
                  </p:cNvPr>
                  <p:cNvSpPr txBox="1"/>
                  <p:nvPr/>
                </p:nvSpPr>
                <p:spPr>
                  <a:xfrm>
                    <a:off x="4516121" y="2029197"/>
                    <a:ext cx="1916743" cy="25680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[2]</m:t>
                              </m:r>
                            </m:sup>
                          </m:s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[2]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[1]</m:t>
                              </m:r>
                            </m:sup>
                          </m:s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[2]</m:t>
                              </m:r>
                            </m:sup>
                          </m:sSup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5D2E04B7-2423-D643-87DD-00098A5FCE6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516121" y="2029197"/>
                    <a:ext cx="1916743" cy="25680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658" r="-658" b="-476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BA6B6244-7AFA-3F4C-99E4-5FC1A662194E}"/>
                      </a:ext>
                    </a:extLst>
                  </p:cNvPr>
                  <p:cNvSpPr txBox="1"/>
                  <p:nvPr/>
                </p:nvSpPr>
                <p:spPr>
                  <a:xfrm>
                    <a:off x="6777570" y="2025439"/>
                    <a:ext cx="1239570" cy="25680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[2]</m:t>
                              </m:r>
                            </m:sup>
                          </m:s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sup>
                          </m:sSup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BA6B6244-7AFA-3F4C-99E4-5FC1A662194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77570" y="2025439"/>
                    <a:ext cx="1239570" cy="25680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2041" r="-5102" b="-3181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66973148-CECC-3D41-BC2F-58F27D3ADF17}"/>
                      </a:ext>
                    </a:extLst>
                  </p:cNvPr>
                  <p:cNvSpPr txBox="1"/>
                  <p:nvPr/>
                </p:nvSpPr>
                <p:spPr>
                  <a:xfrm>
                    <a:off x="369683" y="1616876"/>
                    <a:ext cx="184538" cy="246221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66973148-CECC-3D41-BC2F-58F27D3ADF1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69683" y="1616876"/>
                    <a:ext cx="184538" cy="246221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l="-18750" r="-1875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A4399EF7-EFF0-9C4C-B377-9D9BAE2069B6}"/>
                      </a:ext>
                    </a:extLst>
                  </p:cNvPr>
                  <p:cNvSpPr txBox="1"/>
                  <p:nvPr/>
                </p:nvSpPr>
                <p:spPr>
                  <a:xfrm>
                    <a:off x="127610" y="2032955"/>
                    <a:ext cx="455766" cy="25680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[1]</m:t>
                              </m:r>
                            </m:sup>
                          </m:sSup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A4399EF7-EFF0-9C4C-B377-9D9BAE2069B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27610" y="2032955"/>
                    <a:ext cx="455766" cy="256802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l="-8108" r="-5405" b="-476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Rectangle 18">
                    <a:extLst>
                      <a:ext uri="{FF2B5EF4-FFF2-40B4-BE49-F238E27FC236}">
                        <a16:creationId xmlns:a16="http://schemas.microsoft.com/office/drawing/2014/main" id="{6FBD5172-08B9-864D-8AD9-060F86118497}"/>
                      </a:ext>
                    </a:extLst>
                  </p:cNvPr>
                  <p:cNvSpPr/>
                  <p:nvPr/>
                </p:nvSpPr>
                <p:spPr>
                  <a:xfrm>
                    <a:off x="74122" y="2343149"/>
                    <a:ext cx="549125" cy="34913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[1]</m:t>
                              </m:r>
                            </m:sup>
                          </m:sSup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19" name="Rectangle 18">
                    <a:extLst>
                      <a:ext uri="{FF2B5EF4-FFF2-40B4-BE49-F238E27FC236}">
                        <a16:creationId xmlns:a16="http://schemas.microsoft.com/office/drawing/2014/main" id="{6FBD5172-08B9-864D-8AD9-060F8611849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122" y="2343149"/>
                    <a:ext cx="549125" cy="349135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40131FFD-AF5D-A549-B448-F0A664DA2EA2}"/>
                  </a:ext>
                </a:extLst>
              </p:cNvPr>
              <p:cNvCxnSpPr>
                <a:stCxn id="17" idx="3"/>
                <a:endCxn id="11" idx="1"/>
              </p:cNvCxnSpPr>
              <p:nvPr/>
            </p:nvCxnSpPr>
            <p:spPr>
              <a:xfrm>
                <a:off x="554221" y="1739987"/>
                <a:ext cx="383847" cy="413853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931DFE92-FD14-B243-AD27-7F27EC80F583}"/>
                  </a:ext>
                </a:extLst>
              </p:cNvPr>
              <p:cNvCxnSpPr>
                <a:cxnSpLocks/>
                <a:stCxn id="18" idx="3"/>
                <a:endCxn id="9" idx="1"/>
              </p:cNvCxnSpPr>
              <p:nvPr/>
            </p:nvCxnSpPr>
            <p:spPr>
              <a:xfrm flipV="1">
                <a:off x="583376" y="2153841"/>
                <a:ext cx="345312" cy="7515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52F73015-C118-A041-BAE2-1DEC389E9D37}"/>
                  </a:ext>
                </a:extLst>
              </p:cNvPr>
              <p:cNvCxnSpPr>
                <a:cxnSpLocks/>
                <a:stCxn id="19" idx="3"/>
                <a:endCxn id="11" idx="1"/>
              </p:cNvCxnSpPr>
              <p:nvPr/>
            </p:nvCxnSpPr>
            <p:spPr>
              <a:xfrm flipV="1">
                <a:off x="623247" y="2153840"/>
                <a:ext cx="314821" cy="363877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E1B8E3EE-DA9F-734A-A7EE-C5EA520756AC}"/>
                  </a:ext>
                </a:extLst>
              </p:cNvPr>
              <p:cNvCxnSpPr>
                <a:cxnSpLocks/>
                <a:stCxn id="11" idx="3"/>
                <a:endCxn id="10" idx="1"/>
              </p:cNvCxnSpPr>
              <p:nvPr/>
            </p:nvCxnSpPr>
            <p:spPr>
              <a:xfrm>
                <a:off x="2650332" y="2153840"/>
                <a:ext cx="273844" cy="1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BE220110-29FE-5544-9FA2-9BC7DE8488C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91002" y="2161356"/>
                <a:ext cx="273844" cy="1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338C329F-5111-E94C-8DFB-35530C2AA1B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84680" y="2161356"/>
                <a:ext cx="273844" cy="1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Arrow Connector 34">
                <a:extLst>
                  <a:ext uri="{FF2B5EF4-FFF2-40B4-BE49-F238E27FC236}">
                    <a16:creationId xmlns:a16="http://schemas.microsoft.com/office/drawing/2014/main" id="{86C65C15-0D8B-164C-94C9-2AE21A4CD41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36499" y="2161356"/>
                <a:ext cx="273844" cy="1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7" name="Rectangle 36">
                    <a:extLst>
                      <a:ext uri="{FF2B5EF4-FFF2-40B4-BE49-F238E27FC236}">
                        <a16:creationId xmlns:a16="http://schemas.microsoft.com/office/drawing/2014/main" id="{67F92FEF-3D52-4C4B-AF1C-76301AA3797E}"/>
                      </a:ext>
                    </a:extLst>
                  </p:cNvPr>
                  <p:cNvSpPr/>
                  <p:nvPr/>
                </p:nvSpPr>
                <p:spPr>
                  <a:xfrm>
                    <a:off x="8308186" y="1993618"/>
                    <a:ext cx="936282" cy="335476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[2]</m:t>
                                  </m:r>
                                </m:sup>
                              </m:sSup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37" name="Rectangle 36">
                    <a:extLst>
                      <a:ext uri="{FF2B5EF4-FFF2-40B4-BE49-F238E27FC236}">
                        <a16:creationId xmlns:a16="http://schemas.microsoft.com/office/drawing/2014/main" id="{67F92FEF-3D52-4C4B-AF1C-76301AA3797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308186" y="1993618"/>
                    <a:ext cx="936282" cy="335476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7FCB2741-1D98-DE46-9F5D-19BDC2D22249}"/>
                    </a:ext>
                  </a:extLst>
                </p:cNvPr>
                <p:cNvSpPr txBox="1"/>
                <p:nvPr/>
              </p:nvSpPr>
              <p:spPr>
                <a:xfrm>
                  <a:off x="4229531" y="1205121"/>
                  <a:ext cx="455766" cy="25680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p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]</m:t>
                            </m:r>
                          </m:sup>
                        </m:sSup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7FCB2741-1D98-DE46-9F5D-19BDC2D2224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29531" y="1205121"/>
                  <a:ext cx="455766" cy="256802"/>
                </a:xfrm>
                <a:prstGeom prst="rect">
                  <a:avLst/>
                </a:prstGeom>
                <a:blipFill>
                  <a:blip r:embed="rId13"/>
                  <a:stretch>
                    <a:fillRect l="-8108" r="-5405" b="-476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5E210F00-0FAE-FE44-B402-2202A8A34ECB}"/>
                    </a:ext>
                  </a:extLst>
                </p:cNvPr>
                <p:cNvSpPr/>
                <p:nvPr/>
              </p:nvSpPr>
              <p:spPr>
                <a:xfrm>
                  <a:off x="4166658" y="1474696"/>
                  <a:ext cx="549125" cy="34913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]</m:t>
                            </m:r>
                          </m:sup>
                        </m:sSup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5E210F00-0FAE-FE44-B402-2202A8A34EC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66658" y="1474696"/>
                  <a:ext cx="549125" cy="349135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D3EC438E-E8E7-3F40-8E8A-1A9F88EE09C2}"/>
                </a:ext>
              </a:extLst>
            </p:cNvPr>
            <p:cNvCxnSpPr>
              <a:cxnSpLocks/>
            </p:cNvCxnSpPr>
            <p:nvPr/>
          </p:nvCxnSpPr>
          <p:spPr>
            <a:xfrm>
              <a:off x="4539516" y="1409978"/>
              <a:ext cx="246797" cy="52535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2088650C-50D9-C545-895C-0877ED9FB721}"/>
                </a:ext>
              </a:extLst>
            </p:cNvPr>
            <p:cNvCxnSpPr>
              <a:cxnSpLocks/>
            </p:cNvCxnSpPr>
            <p:nvPr/>
          </p:nvCxnSpPr>
          <p:spPr>
            <a:xfrm>
              <a:off x="4414168" y="1765295"/>
              <a:ext cx="188869" cy="20684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00996ADB-BFC6-FF47-A743-1D905F945209}"/>
              </a:ext>
            </a:extLst>
          </p:cNvPr>
          <p:cNvGrpSpPr/>
          <p:nvPr/>
        </p:nvGrpSpPr>
        <p:grpSpPr>
          <a:xfrm>
            <a:off x="366063" y="3929444"/>
            <a:ext cx="2662241" cy="2128918"/>
            <a:chOff x="3963467" y="1194538"/>
            <a:chExt cx="2662241" cy="212891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Rectangle 50">
                  <a:extLst>
                    <a:ext uri="{FF2B5EF4-FFF2-40B4-BE49-F238E27FC236}">
                      <a16:creationId xmlns:a16="http://schemas.microsoft.com/office/drawing/2014/main" id="{FF18578D-1098-FB41-9A43-62DB423AF80F}"/>
                    </a:ext>
                  </a:extLst>
                </p:cNvPr>
                <p:cNvSpPr/>
                <p:nvPr/>
              </p:nvSpPr>
              <p:spPr>
                <a:xfrm>
                  <a:off x="3969275" y="1464063"/>
                  <a:ext cx="460767" cy="369332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89397493-81FD-4546-B175-48994AF511E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69275" y="1464063"/>
                  <a:ext cx="460767" cy="369332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Rectangle 51">
                  <a:extLst>
                    <a:ext uri="{FF2B5EF4-FFF2-40B4-BE49-F238E27FC236}">
                      <a16:creationId xmlns:a16="http://schemas.microsoft.com/office/drawing/2014/main" id="{59A861F6-55BB-D14D-ABA7-96D9A55D9535}"/>
                    </a:ext>
                  </a:extLst>
                </p:cNvPr>
                <p:cNvSpPr/>
                <p:nvPr/>
              </p:nvSpPr>
              <p:spPr>
                <a:xfrm>
                  <a:off x="3963467" y="2050146"/>
                  <a:ext cx="466090" cy="369332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0B661317-1AAE-5341-BFA8-42A95ECB3FB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63467" y="2050146"/>
                  <a:ext cx="466090" cy="369332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Rectangle 52">
                  <a:extLst>
                    <a:ext uri="{FF2B5EF4-FFF2-40B4-BE49-F238E27FC236}">
                      <a16:creationId xmlns:a16="http://schemas.microsoft.com/office/drawing/2014/main" id="{79A678A9-6896-C74A-96D7-CE39E872D525}"/>
                    </a:ext>
                  </a:extLst>
                </p:cNvPr>
                <p:cNvSpPr/>
                <p:nvPr/>
              </p:nvSpPr>
              <p:spPr>
                <a:xfrm>
                  <a:off x="3963467" y="2631951"/>
                  <a:ext cx="466090" cy="369332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57959D84-59A5-D74F-BDCE-0636E5D7C88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63467" y="2631951"/>
                  <a:ext cx="466090" cy="369332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17209155-CA23-CB49-A641-D5ECA79CF0DA}"/>
                </a:ext>
              </a:extLst>
            </p:cNvPr>
            <p:cNvSpPr/>
            <p:nvPr/>
          </p:nvSpPr>
          <p:spPr>
            <a:xfrm>
              <a:off x="4983083" y="1194538"/>
              <a:ext cx="357334" cy="35733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0E620457-FDE9-1449-8425-DAA17AE1FA4F}"/>
                </a:ext>
              </a:extLst>
            </p:cNvPr>
            <p:cNvSpPr/>
            <p:nvPr/>
          </p:nvSpPr>
          <p:spPr>
            <a:xfrm>
              <a:off x="4983083" y="1785066"/>
              <a:ext cx="357334" cy="35733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61F4AB39-6673-3A4E-8AD0-F92143C7E38A}"/>
                </a:ext>
              </a:extLst>
            </p:cNvPr>
            <p:cNvSpPr/>
            <p:nvPr/>
          </p:nvSpPr>
          <p:spPr>
            <a:xfrm>
              <a:off x="4971973" y="2375594"/>
              <a:ext cx="357334" cy="35733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BF154E73-7134-0B47-9387-C287D0953071}"/>
                </a:ext>
              </a:extLst>
            </p:cNvPr>
            <p:cNvSpPr/>
            <p:nvPr/>
          </p:nvSpPr>
          <p:spPr>
            <a:xfrm>
              <a:off x="4971973" y="2966122"/>
              <a:ext cx="357334" cy="35733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48A77538-A1C6-1541-8E6E-387A6A23507A}"/>
                </a:ext>
              </a:extLst>
            </p:cNvPr>
            <p:cNvSpPr/>
            <p:nvPr/>
          </p:nvSpPr>
          <p:spPr>
            <a:xfrm>
              <a:off x="5757716" y="2056924"/>
              <a:ext cx="357334" cy="35733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86AC596E-A912-2D44-8C23-57B50B5A6F0D}"/>
                    </a:ext>
                  </a:extLst>
                </p:cNvPr>
                <p:cNvSpPr txBox="1"/>
                <p:nvPr/>
              </p:nvSpPr>
              <p:spPr>
                <a:xfrm>
                  <a:off x="6438990" y="2090499"/>
                  <a:ext cx="186718" cy="27699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FFCF7746-9E72-074B-B4F9-58090CFE388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38990" y="2090499"/>
                  <a:ext cx="186718" cy="276999"/>
                </a:xfrm>
                <a:prstGeom prst="rect">
                  <a:avLst/>
                </a:prstGeom>
                <a:blipFill>
                  <a:blip r:embed="rId18"/>
                  <a:stretch>
                    <a:fillRect l="-25000" t="-13043" r="-25000" b="-21739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A70D4D29-D813-9442-9260-79B5B45093B3}"/>
                </a:ext>
              </a:extLst>
            </p:cNvPr>
            <p:cNvCxnSpPr>
              <a:stCxn id="51" idx="3"/>
              <a:endCxn id="54" idx="2"/>
            </p:cNvCxnSpPr>
            <p:nvPr/>
          </p:nvCxnSpPr>
          <p:spPr>
            <a:xfrm flipV="1">
              <a:off x="4430042" y="1373205"/>
              <a:ext cx="553041" cy="275524"/>
            </a:xfrm>
            <a:prstGeom prst="straightConnector1">
              <a:avLst/>
            </a:prstGeom>
            <a:ln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EAF7A20A-BE7B-EB4F-897B-F31F39BE6C4C}"/>
                </a:ext>
              </a:extLst>
            </p:cNvPr>
            <p:cNvCxnSpPr>
              <a:cxnSpLocks/>
              <a:stCxn id="52" idx="3"/>
              <a:endCxn id="54" idx="2"/>
            </p:cNvCxnSpPr>
            <p:nvPr/>
          </p:nvCxnSpPr>
          <p:spPr>
            <a:xfrm flipV="1">
              <a:off x="4429557" y="1373205"/>
              <a:ext cx="553526" cy="861607"/>
            </a:xfrm>
            <a:prstGeom prst="straightConnector1">
              <a:avLst/>
            </a:prstGeom>
            <a:ln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1776A7C7-2308-6F4F-8554-5A39BAB89C02}"/>
                </a:ext>
              </a:extLst>
            </p:cNvPr>
            <p:cNvCxnSpPr>
              <a:cxnSpLocks/>
              <a:stCxn id="53" idx="3"/>
              <a:endCxn id="54" idx="2"/>
            </p:cNvCxnSpPr>
            <p:nvPr/>
          </p:nvCxnSpPr>
          <p:spPr>
            <a:xfrm flipV="1">
              <a:off x="4429557" y="1373205"/>
              <a:ext cx="553526" cy="1443412"/>
            </a:xfrm>
            <a:prstGeom prst="straightConnector1">
              <a:avLst/>
            </a:prstGeom>
            <a:ln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F98D1F9C-530F-2443-8CBE-CA98A0E0C642}"/>
                </a:ext>
              </a:extLst>
            </p:cNvPr>
            <p:cNvCxnSpPr>
              <a:cxnSpLocks/>
              <a:stCxn id="51" idx="3"/>
              <a:endCxn id="55" idx="2"/>
            </p:cNvCxnSpPr>
            <p:nvPr/>
          </p:nvCxnSpPr>
          <p:spPr>
            <a:xfrm>
              <a:off x="4430042" y="1648729"/>
              <a:ext cx="553041" cy="315004"/>
            </a:xfrm>
            <a:prstGeom prst="straightConnector1">
              <a:avLst/>
            </a:prstGeom>
            <a:ln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2BE569B2-6299-254B-AAF9-6933B96F9C34}"/>
                </a:ext>
              </a:extLst>
            </p:cNvPr>
            <p:cNvCxnSpPr>
              <a:cxnSpLocks/>
              <a:stCxn id="51" idx="3"/>
              <a:endCxn id="56" idx="2"/>
            </p:cNvCxnSpPr>
            <p:nvPr/>
          </p:nvCxnSpPr>
          <p:spPr>
            <a:xfrm>
              <a:off x="4430042" y="1648729"/>
              <a:ext cx="541931" cy="905532"/>
            </a:xfrm>
            <a:prstGeom prst="straightConnector1">
              <a:avLst/>
            </a:prstGeom>
            <a:ln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B66F1699-5BDC-9F48-BE8F-9452C916F21E}"/>
                </a:ext>
              </a:extLst>
            </p:cNvPr>
            <p:cNvCxnSpPr>
              <a:cxnSpLocks/>
              <a:stCxn id="51" idx="3"/>
              <a:endCxn id="57" idx="2"/>
            </p:cNvCxnSpPr>
            <p:nvPr/>
          </p:nvCxnSpPr>
          <p:spPr>
            <a:xfrm>
              <a:off x="4430042" y="1648729"/>
              <a:ext cx="541931" cy="1496060"/>
            </a:xfrm>
            <a:prstGeom prst="straightConnector1">
              <a:avLst/>
            </a:prstGeom>
            <a:ln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E5516ECC-DDB5-CB45-AEAA-3A4E22B2C6CD}"/>
                </a:ext>
              </a:extLst>
            </p:cNvPr>
            <p:cNvCxnSpPr>
              <a:cxnSpLocks/>
              <a:stCxn id="52" idx="3"/>
              <a:endCxn id="55" idx="2"/>
            </p:cNvCxnSpPr>
            <p:nvPr/>
          </p:nvCxnSpPr>
          <p:spPr>
            <a:xfrm flipV="1">
              <a:off x="4429557" y="1963733"/>
              <a:ext cx="553526" cy="271079"/>
            </a:xfrm>
            <a:prstGeom prst="straightConnector1">
              <a:avLst/>
            </a:prstGeom>
            <a:ln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8D910E9E-4B65-9D4C-9DA3-351CA54358C8}"/>
                </a:ext>
              </a:extLst>
            </p:cNvPr>
            <p:cNvCxnSpPr>
              <a:cxnSpLocks/>
              <a:stCxn id="52" idx="3"/>
              <a:endCxn id="57" idx="2"/>
            </p:cNvCxnSpPr>
            <p:nvPr/>
          </p:nvCxnSpPr>
          <p:spPr>
            <a:xfrm>
              <a:off x="4429557" y="2234812"/>
              <a:ext cx="542416" cy="909977"/>
            </a:xfrm>
            <a:prstGeom prst="straightConnector1">
              <a:avLst/>
            </a:prstGeom>
            <a:ln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C000E23D-286B-5A4C-ACDE-76A0AF92771E}"/>
                </a:ext>
              </a:extLst>
            </p:cNvPr>
            <p:cNvCxnSpPr>
              <a:cxnSpLocks/>
              <a:stCxn id="52" idx="3"/>
              <a:endCxn id="56" idx="2"/>
            </p:cNvCxnSpPr>
            <p:nvPr/>
          </p:nvCxnSpPr>
          <p:spPr>
            <a:xfrm>
              <a:off x="4429557" y="2234812"/>
              <a:ext cx="542416" cy="319449"/>
            </a:xfrm>
            <a:prstGeom prst="straightConnector1">
              <a:avLst/>
            </a:prstGeom>
            <a:ln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85894E08-EB2E-C241-83C8-89B4AB8B9410}"/>
                </a:ext>
              </a:extLst>
            </p:cNvPr>
            <p:cNvCxnSpPr>
              <a:cxnSpLocks/>
              <a:stCxn id="53" idx="3"/>
              <a:endCxn id="57" idx="2"/>
            </p:cNvCxnSpPr>
            <p:nvPr/>
          </p:nvCxnSpPr>
          <p:spPr>
            <a:xfrm>
              <a:off x="4429557" y="2816617"/>
              <a:ext cx="542416" cy="328172"/>
            </a:xfrm>
            <a:prstGeom prst="straightConnector1">
              <a:avLst/>
            </a:prstGeom>
            <a:ln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6E1C775A-E85A-BF47-BEE0-F8F31081C9D8}"/>
                </a:ext>
              </a:extLst>
            </p:cNvPr>
            <p:cNvCxnSpPr>
              <a:cxnSpLocks/>
              <a:stCxn id="53" idx="3"/>
              <a:endCxn id="56" idx="2"/>
            </p:cNvCxnSpPr>
            <p:nvPr/>
          </p:nvCxnSpPr>
          <p:spPr>
            <a:xfrm flipV="1">
              <a:off x="4429557" y="2554261"/>
              <a:ext cx="542416" cy="262356"/>
            </a:xfrm>
            <a:prstGeom prst="straightConnector1">
              <a:avLst/>
            </a:prstGeom>
            <a:ln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C0139156-FB6C-9B46-ADED-07377A78BC9F}"/>
                </a:ext>
              </a:extLst>
            </p:cNvPr>
            <p:cNvCxnSpPr>
              <a:cxnSpLocks/>
              <a:endCxn id="55" idx="2"/>
            </p:cNvCxnSpPr>
            <p:nvPr/>
          </p:nvCxnSpPr>
          <p:spPr>
            <a:xfrm flipV="1">
              <a:off x="4429557" y="1963733"/>
              <a:ext cx="553526" cy="842856"/>
            </a:xfrm>
            <a:prstGeom prst="straightConnector1">
              <a:avLst/>
            </a:prstGeom>
            <a:ln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AFFEF3EB-E72E-544E-B4AA-F86875CC0F64}"/>
                </a:ext>
              </a:extLst>
            </p:cNvPr>
            <p:cNvCxnSpPr>
              <a:cxnSpLocks/>
              <a:stCxn id="54" idx="5"/>
              <a:endCxn id="58" idx="2"/>
            </p:cNvCxnSpPr>
            <p:nvPr/>
          </p:nvCxnSpPr>
          <p:spPr>
            <a:xfrm>
              <a:off x="5288087" y="1499542"/>
              <a:ext cx="469629" cy="73604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0324DF51-C52E-5243-BE8B-10C51E78EDFD}"/>
                </a:ext>
              </a:extLst>
            </p:cNvPr>
            <p:cNvCxnSpPr>
              <a:cxnSpLocks/>
              <a:stCxn id="55" idx="6"/>
              <a:endCxn id="58" idx="2"/>
            </p:cNvCxnSpPr>
            <p:nvPr/>
          </p:nvCxnSpPr>
          <p:spPr>
            <a:xfrm>
              <a:off x="5340417" y="1963733"/>
              <a:ext cx="417299" cy="27185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9E118162-5D98-8140-91A3-28F615B09E12}"/>
                </a:ext>
              </a:extLst>
            </p:cNvPr>
            <p:cNvCxnSpPr>
              <a:cxnSpLocks/>
              <a:stCxn id="56" idx="6"/>
              <a:endCxn id="58" idx="2"/>
            </p:cNvCxnSpPr>
            <p:nvPr/>
          </p:nvCxnSpPr>
          <p:spPr>
            <a:xfrm flipV="1">
              <a:off x="5329307" y="2235591"/>
              <a:ext cx="428409" cy="31867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CDCA22B2-416A-D845-9893-CEF55419FF8C}"/>
                </a:ext>
              </a:extLst>
            </p:cNvPr>
            <p:cNvCxnSpPr>
              <a:cxnSpLocks/>
              <a:stCxn id="57" idx="6"/>
              <a:endCxn id="58" idx="2"/>
            </p:cNvCxnSpPr>
            <p:nvPr/>
          </p:nvCxnSpPr>
          <p:spPr>
            <a:xfrm flipV="1">
              <a:off x="5329307" y="2235591"/>
              <a:ext cx="428409" cy="90919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17585C11-B728-7D48-B054-8CEDB78814BA}"/>
                </a:ext>
              </a:extLst>
            </p:cNvPr>
            <p:cNvCxnSpPr>
              <a:cxnSpLocks/>
              <a:stCxn id="58" idx="6"/>
              <a:endCxn id="59" idx="1"/>
            </p:cNvCxnSpPr>
            <p:nvPr/>
          </p:nvCxnSpPr>
          <p:spPr>
            <a:xfrm flipV="1">
              <a:off x="6115050" y="2228999"/>
              <a:ext cx="323940" cy="659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1FD86DD8-B8C7-2B4D-BEBE-3975421DAA32}"/>
                  </a:ext>
                </a:extLst>
              </p:cNvPr>
              <p:cNvSpPr/>
              <p:nvPr/>
            </p:nvSpPr>
            <p:spPr>
              <a:xfrm>
                <a:off x="4911661" y="1497659"/>
                <a:ext cx="1246688" cy="3169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b="1" i="1" dirty="0" smtClean="0">
                              <a:latin typeface="Cambria Math" panose="02040503050406030204" pitchFamily="18" charset="0"/>
                              <a:ea typeface="Apple Symbols" panose="02000000000000000000" pitchFamily="2" charset="-79"/>
                              <a:cs typeface="Courier New" panose="02070309020205020404" pitchFamily="49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1400" b="1" dirty="0">
                              <a:latin typeface="Courier New" panose="02070309020205020404" pitchFamily="49" charset="0"/>
                              <a:ea typeface="Apple Symbols" panose="02000000000000000000" pitchFamily="2" charset="-79"/>
                              <a:cs typeface="Courier New" panose="02070309020205020404" pitchFamily="49" charset="0"/>
                            </a:rPr>
                            <m:t>db</m:t>
                          </m:r>
                        </m:e>
                        <m:sup>
                          <m:r>
                            <a:rPr lang="en-US" sz="1400" b="1" i="1" dirty="0" smtClean="0">
                              <a:latin typeface="Cambria Math" panose="02040503050406030204" pitchFamily="18" charset="0"/>
                              <a:ea typeface="Apple Symbols" panose="02000000000000000000" pitchFamily="2" charset="-79"/>
                              <a:cs typeface="Courier New" panose="02070309020205020404" pitchFamily="49" charset="0"/>
                            </a:rPr>
                            <m:t>[</m:t>
                          </m:r>
                          <m:r>
                            <a:rPr lang="en-US" sz="1400" b="1" i="1" dirty="0" smtClean="0">
                              <a:latin typeface="Cambria Math" panose="02040503050406030204" pitchFamily="18" charset="0"/>
                              <a:ea typeface="Apple Symbols" panose="02000000000000000000" pitchFamily="2" charset="-79"/>
                              <a:cs typeface="Courier New" panose="02070309020205020404" pitchFamily="49" charset="0"/>
                            </a:rPr>
                            <m:t>𝟐</m:t>
                          </m:r>
                          <m:r>
                            <a:rPr lang="en-US" sz="1400" b="1" i="1" dirty="0" smtClean="0">
                              <a:latin typeface="Cambria Math" panose="02040503050406030204" pitchFamily="18" charset="0"/>
                              <a:ea typeface="Apple Symbols" panose="02000000000000000000" pitchFamily="2" charset="-79"/>
                              <a:cs typeface="Courier New" panose="02070309020205020404" pitchFamily="49" charset="0"/>
                            </a:rPr>
                            <m:t>]</m:t>
                          </m:r>
                        </m:sup>
                      </m:sSup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400" b="1" i="1" dirty="0" smtClean="0">
                              <a:latin typeface="Cambria Math" panose="02040503050406030204" pitchFamily="18" charset="0"/>
                              <a:ea typeface="Apple Symbols" panose="02000000000000000000" pitchFamily="2" charset="-79"/>
                              <a:cs typeface="Courier New" panose="02070309020205020404" pitchFamily="49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1400" b="1" dirty="0">
                              <a:latin typeface="Courier New" panose="02070309020205020404" pitchFamily="49" charset="0"/>
                              <a:ea typeface="Apple Symbols" panose="02000000000000000000" pitchFamily="2" charset="-79"/>
                              <a:cs typeface="Courier New" panose="02070309020205020404" pitchFamily="49" charset="0"/>
                            </a:rPr>
                            <m:t>dz</m:t>
                          </m:r>
                        </m:e>
                        <m:sup>
                          <m:r>
                            <a:rPr lang="en-US" sz="1400" b="1" i="1" dirty="0" smtClean="0">
                              <a:latin typeface="Cambria Math" panose="02040503050406030204" pitchFamily="18" charset="0"/>
                              <a:ea typeface="Apple Symbols" panose="02000000000000000000" pitchFamily="2" charset="-79"/>
                              <a:cs typeface="Courier New" panose="02070309020205020404" pitchFamily="49" charset="0"/>
                            </a:rPr>
                            <m:t>[</m:t>
                          </m:r>
                          <m:r>
                            <a:rPr lang="en-US" sz="1400" b="1" i="1" dirty="0" smtClean="0">
                              <a:latin typeface="Cambria Math" panose="02040503050406030204" pitchFamily="18" charset="0"/>
                              <a:ea typeface="Apple Symbols" panose="02000000000000000000" pitchFamily="2" charset="-79"/>
                              <a:cs typeface="Courier New" panose="02070309020205020404" pitchFamily="49" charset="0"/>
                            </a:rPr>
                            <m:t>𝟐</m:t>
                          </m:r>
                          <m:r>
                            <a:rPr lang="en-US" sz="1400" b="1" i="1" dirty="0" smtClean="0">
                              <a:latin typeface="Cambria Math" panose="02040503050406030204" pitchFamily="18" charset="0"/>
                              <a:ea typeface="Apple Symbols" panose="02000000000000000000" pitchFamily="2" charset="-79"/>
                              <a:cs typeface="Courier New" panose="02070309020205020404" pitchFamily="49" charset="0"/>
                            </a:rPr>
                            <m:t>]</m:t>
                          </m:r>
                        </m:sup>
                      </m:s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1FD86DD8-B8C7-2B4D-BEBE-3975421DAA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1661" y="1497659"/>
                <a:ext cx="1246688" cy="316946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0309FF3E-AAB6-204E-83BC-760B89E28EAE}"/>
                  </a:ext>
                </a:extLst>
              </p:cNvPr>
              <p:cNvSpPr txBox="1"/>
              <p:nvPr/>
            </p:nvSpPr>
            <p:spPr>
              <a:xfrm>
                <a:off x="4995282" y="1200193"/>
                <a:ext cx="1424942" cy="2246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b="1" i="1" dirty="0" smtClean="0">
                              <a:latin typeface="Cambria Math" panose="02040503050406030204" pitchFamily="18" charset="0"/>
                              <a:ea typeface="Apple Symbols" panose="02000000000000000000" pitchFamily="2" charset="-79"/>
                              <a:cs typeface="Courier New" panose="02070309020205020404" pitchFamily="49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1400" b="1" dirty="0">
                              <a:latin typeface="Cambria Math" panose="02040503050406030204" pitchFamily="18" charset="0"/>
                              <a:ea typeface="Apple Symbols" panose="02000000000000000000" pitchFamily="2" charset="-79"/>
                              <a:cs typeface="Courier New" panose="02070309020205020404" pitchFamily="49" charset="0"/>
                            </a:rPr>
                            <m:t>d</m:t>
                          </m:r>
                          <m:r>
                            <a:rPr lang="en-US" sz="1400" b="1" i="1" dirty="0" smtClean="0">
                              <a:latin typeface="Cambria Math" panose="02040503050406030204" pitchFamily="18" charset="0"/>
                              <a:ea typeface="Apple Symbols" panose="02000000000000000000" pitchFamily="2" charset="-79"/>
                              <a:cs typeface="Courier New" panose="02070309020205020404" pitchFamily="49" charset="0"/>
                            </a:rPr>
                            <m:t>𝑾</m:t>
                          </m:r>
                        </m:e>
                        <m:sup>
                          <m:r>
                            <a:rPr lang="en-US" sz="1400" b="1" i="1" dirty="0" smtClean="0">
                              <a:latin typeface="Cambria Math" panose="02040503050406030204" pitchFamily="18" charset="0"/>
                              <a:ea typeface="Apple Symbols" panose="02000000000000000000" pitchFamily="2" charset="-79"/>
                              <a:cs typeface="Courier New" panose="02070309020205020404" pitchFamily="49" charset="0"/>
                            </a:rPr>
                            <m:t>[</m:t>
                          </m:r>
                          <m:r>
                            <a:rPr lang="en-US" sz="1400" b="1" i="1" dirty="0" smtClean="0">
                              <a:latin typeface="Cambria Math" panose="02040503050406030204" pitchFamily="18" charset="0"/>
                              <a:ea typeface="Apple Symbols" panose="02000000000000000000" pitchFamily="2" charset="-79"/>
                              <a:cs typeface="Courier New" panose="02070309020205020404" pitchFamily="49" charset="0"/>
                            </a:rPr>
                            <m:t>𝟐</m:t>
                          </m:r>
                          <m:r>
                            <a:rPr lang="en-US" sz="1400" b="1" i="1" dirty="0" smtClean="0">
                              <a:latin typeface="Cambria Math" panose="02040503050406030204" pitchFamily="18" charset="0"/>
                              <a:ea typeface="Apple Symbols" panose="02000000000000000000" pitchFamily="2" charset="-79"/>
                              <a:cs typeface="Courier New" panose="02070309020205020404" pitchFamily="49" charset="0"/>
                            </a:rPr>
                            <m:t>]</m:t>
                          </m:r>
                        </m:sup>
                      </m:sSup>
                      <m:r>
                        <m:rPr>
                          <m:nor/>
                        </m:rPr>
                        <a:rPr lang="en-US" sz="1400" b="0" i="0" dirty="0" smtClean="0">
                          <a:latin typeface="Cambria Math" panose="02040503050406030204" pitchFamily="18" charset="0"/>
                          <a:ea typeface="Apple Symbols" panose="02000000000000000000" pitchFamily="2" charset="-79"/>
                          <a:cs typeface="Courier New" panose="02070309020205020404" pitchFamily="49" charset="0"/>
                        </a:rPr>
                        <m:t> =</m:t>
                      </m:r>
                      <m:sSup>
                        <m:sSupPr>
                          <m:ctrlPr>
                            <a:rPr lang="en-US" sz="1400" b="1" i="1" dirty="0">
                              <a:latin typeface="Cambria Math" panose="02040503050406030204" pitchFamily="18" charset="0"/>
                              <a:ea typeface="Apple Symbols" panose="02000000000000000000" pitchFamily="2" charset="-79"/>
                              <a:cs typeface="Courier New" panose="02070309020205020404" pitchFamily="49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1400" b="1" dirty="0">
                              <a:latin typeface="Courier New" panose="02070309020205020404" pitchFamily="49" charset="0"/>
                              <a:ea typeface="Apple Symbols" panose="02000000000000000000" pitchFamily="2" charset="-79"/>
                              <a:cs typeface="Courier New" panose="02070309020205020404" pitchFamily="49" charset="0"/>
                            </a:rPr>
                            <m:t>dz</m:t>
                          </m:r>
                        </m:e>
                        <m:sup>
                          <m:r>
                            <a:rPr lang="en-US" sz="1400" b="1" i="1" dirty="0">
                              <a:latin typeface="Cambria Math" panose="02040503050406030204" pitchFamily="18" charset="0"/>
                              <a:ea typeface="Apple Symbols" panose="02000000000000000000" pitchFamily="2" charset="-79"/>
                              <a:cs typeface="Courier New" panose="02070309020205020404" pitchFamily="49" charset="0"/>
                            </a:rPr>
                            <m:t>[</m:t>
                          </m:r>
                          <m:r>
                            <a:rPr lang="en-US" sz="1400" b="1" i="1" dirty="0">
                              <a:latin typeface="Cambria Math" panose="02040503050406030204" pitchFamily="18" charset="0"/>
                              <a:ea typeface="Apple Symbols" panose="02000000000000000000" pitchFamily="2" charset="-79"/>
                              <a:cs typeface="Courier New" panose="02070309020205020404" pitchFamily="49" charset="0"/>
                            </a:rPr>
                            <m:t>𝟐</m:t>
                          </m:r>
                          <m:r>
                            <a:rPr lang="en-US" sz="1400" b="1" i="1" dirty="0">
                              <a:latin typeface="Cambria Math" panose="02040503050406030204" pitchFamily="18" charset="0"/>
                              <a:ea typeface="Apple Symbols" panose="02000000000000000000" pitchFamily="2" charset="-79"/>
                              <a:cs typeface="Courier New" panose="02070309020205020404" pitchFamily="49" charset="0"/>
                            </a:rPr>
                            <m:t>]</m:t>
                          </m:r>
                        </m:sup>
                      </m:sSup>
                      <m:sSup>
                        <m:sSupPr>
                          <m:ctrlPr>
                            <a:rPr lang="en-US" sz="1400" b="1" i="1" dirty="0">
                              <a:latin typeface="Cambria Math" panose="02040503050406030204" pitchFamily="18" charset="0"/>
                              <a:ea typeface="Apple Symbols" panose="02000000000000000000" pitchFamily="2" charset="-79"/>
                              <a:cs typeface="Courier New" panose="02070309020205020404" pitchFamily="49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1400" b="1" dirty="0">
                              <a:latin typeface="Courier New" panose="02070309020205020404" pitchFamily="49" charset="0"/>
                              <a:ea typeface="Apple Symbols" panose="02000000000000000000" pitchFamily="2" charset="-79"/>
                              <a:cs typeface="Courier New" panose="02070309020205020404" pitchFamily="49" charset="0"/>
                            </a:rPr>
                            <m:t>a</m:t>
                          </m:r>
                        </m:e>
                        <m:sup>
                          <m:r>
                            <a:rPr lang="en-US" sz="1400" b="1" i="1" dirty="0">
                              <a:latin typeface="Cambria Math" panose="02040503050406030204" pitchFamily="18" charset="0"/>
                              <a:ea typeface="Apple Symbols" panose="02000000000000000000" pitchFamily="2" charset="-79"/>
                              <a:cs typeface="Courier New" panose="02070309020205020404" pitchFamily="49" charset="0"/>
                            </a:rPr>
                            <m:t>[</m:t>
                          </m:r>
                          <m:r>
                            <a:rPr lang="en-US" sz="1400" b="1" i="1" dirty="0" smtClean="0">
                              <a:latin typeface="Cambria Math" panose="02040503050406030204" pitchFamily="18" charset="0"/>
                              <a:ea typeface="Apple Symbols" panose="02000000000000000000" pitchFamily="2" charset="-79"/>
                              <a:cs typeface="Courier New" panose="02070309020205020404" pitchFamily="49" charset="0"/>
                            </a:rPr>
                            <m:t>𝟏</m:t>
                          </m:r>
                          <m:r>
                            <a:rPr lang="en-US" sz="1400" b="1" i="1" dirty="0">
                              <a:latin typeface="Cambria Math" panose="02040503050406030204" pitchFamily="18" charset="0"/>
                              <a:ea typeface="Apple Symbols" panose="02000000000000000000" pitchFamily="2" charset="-79"/>
                              <a:cs typeface="Courier New" panose="02070309020205020404" pitchFamily="49" charset="0"/>
                            </a:rPr>
                            <m:t>]</m:t>
                          </m:r>
                        </m:sup>
                      </m:sSup>
                      <m:r>
                        <a:rPr lang="en-US" sz="1400" b="1" i="1" dirty="0" smtClean="0">
                          <a:latin typeface="Cambria Math" panose="02040503050406030204" pitchFamily="18" charset="0"/>
                          <a:ea typeface="Apple Symbols" panose="02000000000000000000" pitchFamily="2" charset="-79"/>
                          <a:cs typeface="Courier New" panose="02070309020205020404" pitchFamily="49" charset="0"/>
                        </a:rPr>
                        <m:t>?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0309FF3E-AAB6-204E-83BC-760B89E28E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5282" y="1200193"/>
                <a:ext cx="1424942" cy="224613"/>
              </a:xfrm>
              <a:prstGeom prst="rect">
                <a:avLst/>
              </a:prstGeom>
              <a:blipFill>
                <a:blip r:embed="rId20"/>
                <a:stretch>
                  <a:fillRect l="-1754" r="-1754" b="-3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5" name="Group 84">
            <a:extLst>
              <a:ext uri="{FF2B5EF4-FFF2-40B4-BE49-F238E27FC236}">
                <a16:creationId xmlns:a16="http://schemas.microsoft.com/office/drawing/2014/main" id="{6691D75E-D894-9545-9152-5B84C82D2C9C}"/>
              </a:ext>
            </a:extLst>
          </p:cNvPr>
          <p:cNvGrpSpPr/>
          <p:nvPr/>
        </p:nvGrpSpPr>
        <p:grpSpPr>
          <a:xfrm>
            <a:off x="2226468" y="3647521"/>
            <a:ext cx="1604963" cy="483854"/>
            <a:chOff x="2226468" y="3647521"/>
            <a:chExt cx="1604963" cy="483854"/>
          </a:xfrm>
        </p:grpSpPr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2C55A420-524E-B441-9D44-AFFFFEA35A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2226468" y="3902095"/>
              <a:ext cx="1604963" cy="22928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CAA30C4C-E4C9-2B4F-86FE-FA6A756BCDBD}"/>
                    </a:ext>
                  </a:extLst>
                </p:cNvPr>
                <p:cNvSpPr txBox="1"/>
                <p:nvPr/>
              </p:nvSpPr>
              <p:spPr>
                <a:xfrm>
                  <a:off x="3099905" y="3647521"/>
                  <a:ext cx="367088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×4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CAA30C4C-E4C9-2B4F-86FE-FA6A756BCD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99905" y="3647521"/>
                  <a:ext cx="367088" cy="215444"/>
                </a:xfrm>
                <a:prstGeom prst="rect">
                  <a:avLst/>
                </a:prstGeom>
                <a:blipFill>
                  <a:blip r:embed="rId22"/>
                  <a:stretch>
                    <a:fillRect l="-10000" r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C349AC90-1F45-8C49-8F30-15F8A5C0DAC8}"/>
                  </a:ext>
                </a:extLst>
              </p:cNvPr>
              <p:cNvSpPr/>
              <p:nvPr/>
            </p:nvSpPr>
            <p:spPr>
              <a:xfrm>
                <a:off x="6488393" y="4088366"/>
                <a:ext cx="2321712" cy="54155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1400" b="1" i="1" dirty="0">
                            <a:latin typeface="Cambria Math" panose="02040503050406030204" pitchFamily="18" charset="0"/>
                            <a:ea typeface="Apple Symbols" panose="02000000000000000000" pitchFamily="2" charset="-79"/>
                            <a:cs typeface="Courier New" panose="02070309020205020404" pitchFamily="49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sz="1400" b="1" dirty="0">
                            <a:latin typeface="Cambria Math" panose="02040503050406030204" pitchFamily="18" charset="0"/>
                            <a:ea typeface="Apple Symbols" panose="02000000000000000000" pitchFamily="2" charset="-79"/>
                            <a:cs typeface="Courier New" panose="02070309020205020404" pitchFamily="49" charset="0"/>
                          </a:rPr>
                          <m:t>d</m:t>
                        </m:r>
                        <m:r>
                          <a:rPr lang="en-US" sz="1400" b="1" i="1" dirty="0">
                            <a:latin typeface="Cambria Math" panose="02040503050406030204" pitchFamily="18" charset="0"/>
                            <a:ea typeface="Apple Symbols" panose="02000000000000000000" pitchFamily="2" charset="-79"/>
                            <a:cs typeface="Courier New" panose="02070309020205020404" pitchFamily="49" charset="0"/>
                          </a:rPr>
                          <m:t>𝑾</m:t>
                        </m:r>
                      </m:e>
                      <m:sup>
                        <m:r>
                          <a:rPr lang="en-US" sz="1400" b="1" i="1" dirty="0">
                            <a:latin typeface="Cambria Math" panose="02040503050406030204" pitchFamily="18" charset="0"/>
                            <a:ea typeface="Apple Symbols" panose="02000000000000000000" pitchFamily="2" charset="-79"/>
                            <a:cs typeface="Courier New" panose="02070309020205020404" pitchFamily="49" charset="0"/>
                          </a:rPr>
                          <m:t>[</m:t>
                        </m:r>
                        <m:r>
                          <a:rPr lang="en-US" sz="1400" b="1" i="1" dirty="0">
                            <a:latin typeface="Cambria Math" panose="02040503050406030204" pitchFamily="18" charset="0"/>
                            <a:ea typeface="Apple Symbols" panose="02000000000000000000" pitchFamily="2" charset="-79"/>
                            <a:cs typeface="Courier New" panose="02070309020205020404" pitchFamily="49" charset="0"/>
                          </a:rPr>
                          <m:t>𝟐</m:t>
                        </m:r>
                        <m:r>
                          <a:rPr lang="en-US" sz="1400" b="1" i="1" dirty="0">
                            <a:latin typeface="Cambria Math" panose="02040503050406030204" pitchFamily="18" charset="0"/>
                            <a:ea typeface="Apple Symbols" panose="02000000000000000000" pitchFamily="2" charset="-79"/>
                            <a:cs typeface="Courier New" panose="02070309020205020404" pitchFamily="49" charset="0"/>
                          </a:rPr>
                          <m:t>]</m:t>
                        </m:r>
                      </m:sup>
                    </m:sSup>
                  </m:oMath>
                </a14:m>
                <a:r>
                  <a:rPr lang="en-US" sz="1400" dirty="0"/>
                  <a:t> is the same dimension as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400" b="1" i="1" dirty="0">
                            <a:latin typeface="Cambria Math" panose="02040503050406030204" pitchFamily="18" charset="0"/>
                            <a:ea typeface="Apple Symbols" panose="02000000000000000000" pitchFamily="2" charset="-79"/>
                            <a:cs typeface="Courier New" panose="02070309020205020404" pitchFamily="49" charset="0"/>
                          </a:rPr>
                        </m:ctrlPr>
                      </m:sSupPr>
                      <m:e>
                        <m:r>
                          <a:rPr lang="en-US" sz="1400" b="1" i="1" dirty="0">
                            <a:latin typeface="Cambria Math" panose="02040503050406030204" pitchFamily="18" charset="0"/>
                            <a:ea typeface="Apple Symbols" panose="02000000000000000000" pitchFamily="2" charset="-79"/>
                            <a:cs typeface="Courier New" panose="02070309020205020404" pitchFamily="49" charset="0"/>
                          </a:rPr>
                          <m:t>𝑾</m:t>
                        </m:r>
                      </m:e>
                      <m:sup>
                        <m:r>
                          <a:rPr lang="en-US" sz="1400" b="1" i="1" dirty="0">
                            <a:latin typeface="Cambria Math" panose="02040503050406030204" pitchFamily="18" charset="0"/>
                            <a:ea typeface="Apple Symbols" panose="02000000000000000000" pitchFamily="2" charset="-79"/>
                            <a:cs typeface="Courier New" panose="02070309020205020404" pitchFamily="49" charset="0"/>
                          </a:rPr>
                          <m:t>[</m:t>
                        </m:r>
                        <m:r>
                          <a:rPr lang="en-US" sz="1400" b="1" i="1" dirty="0">
                            <a:latin typeface="Cambria Math" panose="02040503050406030204" pitchFamily="18" charset="0"/>
                            <a:ea typeface="Apple Symbols" panose="02000000000000000000" pitchFamily="2" charset="-79"/>
                            <a:cs typeface="Courier New" panose="02070309020205020404" pitchFamily="49" charset="0"/>
                          </a:rPr>
                          <m:t>𝟐</m:t>
                        </m:r>
                        <m:r>
                          <a:rPr lang="en-US" sz="1400" b="1" i="1" dirty="0">
                            <a:latin typeface="Cambria Math" panose="02040503050406030204" pitchFamily="18" charset="0"/>
                            <a:ea typeface="Apple Symbols" panose="02000000000000000000" pitchFamily="2" charset="-79"/>
                            <a:cs typeface="Courier New" panose="02070309020205020404" pitchFamily="49" charset="0"/>
                          </a:rPr>
                          <m:t>]</m:t>
                        </m:r>
                      </m:sup>
                    </m:sSup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C349AC90-1F45-8C49-8F30-15F8A5C0DA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8393" y="4088366"/>
                <a:ext cx="2321712" cy="541559"/>
              </a:xfrm>
              <a:prstGeom prst="rect">
                <a:avLst/>
              </a:prstGeom>
              <a:blipFill>
                <a:blip r:embed="rId23"/>
                <a:stretch>
                  <a:fillRect l="-543" r="-1087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7F573800-9064-AA4A-B327-C4B777D20AEA}"/>
              </a:ext>
            </a:extLst>
          </p:cNvPr>
          <p:cNvCxnSpPr>
            <a:stCxn id="81" idx="1"/>
            <a:endCxn id="81" idx="3"/>
          </p:cNvCxnSpPr>
          <p:nvPr/>
        </p:nvCxnSpPr>
        <p:spPr>
          <a:xfrm>
            <a:off x="4995282" y="1312500"/>
            <a:ext cx="1424942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FCBD8D50-3EB5-0A49-BC49-3E370EFDA1AC}"/>
                  </a:ext>
                </a:extLst>
              </p:cNvPr>
              <p:cNvSpPr txBox="1"/>
              <p:nvPr/>
            </p:nvSpPr>
            <p:spPr>
              <a:xfrm>
                <a:off x="6531085" y="1195245"/>
                <a:ext cx="1430200" cy="23025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b="1" i="1" dirty="0" smtClean="0">
                              <a:latin typeface="Cambria Math" panose="02040503050406030204" pitchFamily="18" charset="0"/>
                              <a:ea typeface="Apple Symbols" panose="02000000000000000000" pitchFamily="2" charset="-79"/>
                              <a:cs typeface="Courier New" panose="02070309020205020404" pitchFamily="49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1400" b="1" dirty="0">
                              <a:latin typeface="Cambria Math" panose="02040503050406030204" pitchFamily="18" charset="0"/>
                              <a:ea typeface="Apple Symbols" panose="02000000000000000000" pitchFamily="2" charset="-79"/>
                              <a:cs typeface="Courier New" panose="02070309020205020404" pitchFamily="49" charset="0"/>
                            </a:rPr>
                            <m:t>d</m:t>
                          </m:r>
                          <m:r>
                            <a:rPr lang="en-US" sz="1400" b="1" i="1" dirty="0" smtClean="0">
                              <a:latin typeface="Cambria Math" panose="02040503050406030204" pitchFamily="18" charset="0"/>
                              <a:ea typeface="Apple Symbols" panose="02000000000000000000" pitchFamily="2" charset="-79"/>
                              <a:cs typeface="Courier New" panose="02070309020205020404" pitchFamily="49" charset="0"/>
                            </a:rPr>
                            <m:t>𝑾</m:t>
                          </m:r>
                        </m:e>
                        <m:sup>
                          <m:r>
                            <a:rPr lang="en-US" sz="1400" b="1" i="1" dirty="0" smtClean="0">
                              <a:latin typeface="Cambria Math" panose="02040503050406030204" pitchFamily="18" charset="0"/>
                              <a:ea typeface="Apple Symbols" panose="02000000000000000000" pitchFamily="2" charset="-79"/>
                              <a:cs typeface="Courier New" panose="02070309020205020404" pitchFamily="49" charset="0"/>
                            </a:rPr>
                            <m:t>[</m:t>
                          </m:r>
                          <m:r>
                            <a:rPr lang="en-US" sz="1400" b="1" i="1" dirty="0" smtClean="0">
                              <a:latin typeface="Cambria Math" panose="02040503050406030204" pitchFamily="18" charset="0"/>
                              <a:ea typeface="Apple Symbols" panose="02000000000000000000" pitchFamily="2" charset="-79"/>
                              <a:cs typeface="Courier New" panose="02070309020205020404" pitchFamily="49" charset="0"/>
                            </a:rPr>
                            <m:t>𝟐</m:t>
                          </m:r>
                          <m:r>
                            <a:rPr lang="en-US" sz="1400" b="1" i="1" dirty="0" smtClean="0">
                              <a:latin typeface="Cambria Math" panose="02040503050406030204" pitchFamily="18" charset="0"/>
                              <a:ea typeface="Apple Symbols" panose="02000000000000000000" pitchFamily="2" charset="-79"/>
                              <a:cs typeface="Courier New" panose="02070309020205020404" pitchFamily="49" charset="0"/>
                            </a:rPr>
                            <m:t>]</m:t>
                          </m:r>
                        </m:sup>
                      </m:sSup>
                      <m:r>
                        <m:rPr>
                          <m:nor/>
                        </m:rPr>
                        <a:rPr lang="en-US" sz="1400" b="0" i="0" dirty="0" smtClean="0">
                          <a:latin typeface="Cambria Math" panose="02040503050406030204" pitchFamily="18" charset="0"/>
                          <a:ea typeface="Apple Symbols" panose="02000000000000000000" pitchFamily="2" charset="-79"/>
                          <a:cs typeface="Courier New" panose="02070309020205020404" pitchFamily="49" charset="0"/>
                        </a:rPr>
                        <m:t> =</m:t>
                      </m:r>
                      <m:sSup>
                        <m:sSupPr>
                          <m:ctrlPr>
                            <a:rPr lang="en-US" sz="1400" b="1" i="1" dirty="0">
                              <a:latin typeface="Cambria Math" panose="02040503050406030204" pitchFamily="18" charset="0"/>
                              <a:ea typeface="Apple Symbols" panose="02000000000000000000" pitchFamily="2" charset="-79"/>
                              <a:cs typeface="Courier New" panose="02070309020205020404" pitchFamily="49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1400" b="1" dirty="0">
                              <a:latin typeface="Courier New" panose="02070309020205020404" pitchFamily="49" charset="0"/>
                              <a:ea typeface="Apple Symbols" panose="02000000000000000000" pitchFamily="2" charset="-79"/>
                              <a:cs typeface="Courier New" panose="02070309020205020404" pitchFamily="49" charset="0"/>
                            </a:rPr>
                            <m:t>dz</m:t>
                          </m:r>
                        </m:e>
                        <m:sup>
                          <m:r>
                            <a:rPr lang="en-US" sz="1400" b="1" i="1" dirty="0">
                              <a:latin typeface="Cambria Math" panose="02040503050406030204" pitchFamily="18" charset="0"/>
                              <a:ea typeface="Apple Symbols" panose="02000000000000000000" pitchFamily="2" charset="-79"/>
                              <a:cs typeface="Courier New" panose="02070309020205020404" pitchFamily="49" charset="0"/>
                            </a:rPr>
                            <m:t>[</m:t>
                          </m:r>
                          <m:r>
                            <a:rPr lang="en-US" sz="1400" b="1" i="1" dirty="0">
                              <a:latin typeface="Cambria Math" panose="02040503050406030204" pitchFamily="18" charset="0"/>
                              <a:ea typeface="Apple Symbols" panose="02000000000000000000" pitchFamily="2" charset="-79"/>
                              <a:cs typeface="Courier New" panose="02070309020205020404" pitchFamily="49" charset="0"/>
                            </a:rPr>
                            <m:t>𝟐</m:t>
                          </m:r>
                          <m:r>
                            <a:rPr lang="en-US" sz="1400" b="1" i="1" dirty="0">
                              <a:latin typeface="Cambria Math" panose="02040503050406030204" pitchFamily="18" charset="0"/>
                              <a:ea typeface="Apple Symbols" panose="02000000000000000000" pitchFamily="2" charset="-79"/>
                              <a:cs typeface="Courier New" panose="02070309020205020404" pitchFamily="49" charset="0"/>
                            </a:rPr>
                            <m:t>]</m:t>
                          </m:r>
                        </m:sup>
                      </m:sSup>
                      <m:sSup>
                        <m:sSupPr>
                          <m:ctrlPr>
                            <a:rPr lang="en-US" sz="1400" b="1" i="1" dirty="0">
                              <a:latin typeface="Cambria Math" panose="02040503050406030204" pitchFamily="18" charset="0"/>
                              <a:ea typeface="Apple Symbols" panose="02000000000000000000" pitchFamily="2" charset="-79"/>
                              <a:cs typeface="Courier New" panose="02070309020205020404" pitchFamily="49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1400" b="1" dirty="0">
                              <a:latin typeface="Courier New" panose="02070309020205020404" pitchFamily="49" charset="0"/>
                              <a:ea typeface="Apple Symbols" panose="02000000000000000000" pitchFamily="2" charset="-79"/>
                              <a:cs typeface="Courier New" panose="02070309020205020404" pitchFamily="49" charset="0"/>
                            </a:rPr>
                            <m:t>a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sz="1400" b="1" i="1" dirty="0" smtClean="0">
                                  <a:latin typeface="Cambria Math" panose="02040503050406030204" pitchFamily="18" charset="0"/>
                                  <a:ea typeface="Apple Symbols" panose="02000000000000000000" pitchFamily="2" charset="-79"/>
                                  <a:cs typeface="Courier New" panose="02070309020205020404" pitchFamily="49" charset="0"/>
                                </a:rPr>
                              </m:ctrlPr>
                            </m:dPr>
                            <m:e>
                              <m:r>
                                <a:rPr lang="en-US" sz="1400" b="1" i="1" dirty="0" smtClean="0">
                                  <a:latin typeface="Cambria Math" panose="02040503050406030204" pitchFamily="18" charset="0"/>
                                  <a:ea typeface="Apple Symbols" panose="02000000000000000000" pitchFamily="2" charset="-79"/>
                                  <a:cs typeface="Courier New" panose="02070309020205020404" pitchFamily="49" charset="0"/>
                                </a:rPr>
                                <m:t>𝟏</m:t>
                              </m:r>
                            </m:e>
                          </m:d>
                          <m:r>
                            <a:rPr lang="en-US" sz="1400" b="1" i="1" dirty="0" smtClean="0">
                              <a:latin typeface="Cambria Math" panose="02040503050406030204" pitchFamily="18" charset="0"/>
                              <a:ea typeface="Apple Symbols" panose="02000000000000000000" pitchFamily="2" charset="-79"/>
                              <a:cs typeface="Courier New" panose="02070309020205020404" pitchFamily="49" charset="0"/>
                            </a:rPr>
                            <m:t>𝑻</m:t>
                          </m:r>
                        </m:sup>
                      </m:s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FCBD8D50-3EB5-0A49-BC49-3E370EFDA1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1085" y="1195245"/>
                <a:ext cx="1430200" cy="230256"/>
              </a:xfrm>
              <a:prstGeom prst="rect">
                <a:avLst/>
              </a:prstGeom>
              <a:blipFill>
                <a:blip r:embed="rId24"/>
                <a:stretch>
                  <a:fillRect l="-1754" b="-31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6AADDF4E-179C-D24C-8D44-0608DE99EF1D}"/>
                  </a:ext>
                </a:extLst>
              </p:cNvPr>
              <p:cNvSpPr/>
              <p:nvPr/>
            </p:nvSpPr>
            <p:spPr>
              <a:xfrm>
                <a:off x="2726363" y="2509890"/>
                <a:ext cx="1660070" cy="53828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b="1" i="1" dirty="0" smtClean="0">
                              <a:latin typeface="Cambria Math" panose="02040503050406030204" pitchFamily="18" charset="0"/>
                              <a:ea typeface="Apple Symbols" panose="02000000000000000000" pitchFamily="2" charset="-79"/>
                              <a:cs typeface="Courier New" panose="02070309020205020404" pitchFamily="49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1400" b="1" dirty="0">
                              <a:latin typeface="Courier New" panose="02070309020205020404" pitchFamily="49" charset="0"/>
                              <a:ea typeface="Apple Symbols" panose="02000000000000000000" pitchFamily="2" charset="-79"/>
                              <a:cs typeface="Courier New" panose="02070309020205020404" pitchFamily="49" charset="0"/>
                            </a:rPr>
                            <m:t>da</m:t>
                          </m:r>
                        </m:e>
                        <m:sup>
                          <m:r>
                            <a:rPr lang="en-US" sz="1400" b="1" i="1" dirty="0">
                              <a:latin typeface="Cambria Math" panose="02040503050406030204" pitchFamily="18" charset="0"/>
                              <a:ea typeface="Apple Symbols" panose="02000000000000000000" pitchFamily="2" charset="-79"/>
                              <a:cs typeface="Courier New" panose="02070309020205020404" pitchFamily="49" charset="0"/>
                            </a:rPr>
                            <m:t>[</m:t>
                          </m:r>
                          <m:r>
                            <a:rPr lang="en-US" sz="1400" b="1" i="1" dirty="0" smtClean="0">
                              <a:latin typeface="Cambria Math" panose="02040503050406030204" pitchFamily="18" charset="0"/>
                              <a:ea typeface="Apple Symbols" panose="02000000000000000000" pitchFamily="2" charset="-79"/>
                              <a:cs typeface="Courier New" panose="02070309020205020404" pitchFamily="49" charset="0"/>
                            </a:rPr>
                            <m:t>𝟏</m:t>
                          </m:r>
                          <m:r>
                            <a:rPr lang="en-US" sz="1400" b="1" i="1" dirty="0">
                              <a:latin typeface="Cambria Math" panose="02040503050406030204" pitchFamily="18" charset="0"/>
                              <a:ea typeface="Apple Symbols" panose="02000000000000000000" pitchFamily="2" charset="-79"/>
                              <a:cs typeface="Courier New" panose="02070309020205020404" pitchFamily="49" charset="0"/>
                            </a:rPr>
                            <m:t>]</m:t>
                          </m:r>
                        </m:sup>
                      </m:sSup>
                      <m:r>
                        <a:rPr lang="en-US" sz="1400" b="1" i="1" dirty="0" smtClean="0">
                          <a:latin typeface="Cambria Math" panose="02040503050406030204" pitchFamily="18" charset="0"/>
                          <a:ea typeface="Apple Symbols" panose="02000000000000000000" pitchFamily="2" charset="-79"/>
                          <a:cs typeface="Courier New" panose="02070309020205020404" pitchFamily="49" charset="0"/>
                        </a:rPr>
                        <m:t>=</m:t>
                      </m:r>
                      <m:sSup>
                        <m:sSupPr>
                          <m:ctrlPr>
                            <a:rPr lang="en-US" sz="1400" b="1" i="1" dirty="0">
                              <a:latin typeface="Cambria Math" panose="02040503050406030204" pitchFamily="18" charset="0"/>
                              <a:ea typeface="Apple Symbols" panose="02000000000000000000" pitchFamily="2" charset="-79"/>
                              <a:cs typeface="Courier New" panose="02070309020205020404" pitchFamily="49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1400" b="1" dirty="0">
                              <a:latin typeface="Courier New" panose="02070309020205020404" pitchFamily="49" charset="0"/>
                              <a:ea typeface="Apple Symbols" panose="02000000000000000000" pitchFamily="2" charset="-79"/>
                              <a:cs typeface="Courier New" panose="02070309020205020404" pitchFamily="49" charset="0"/>
                            </a:rPr>
                            <m:t>dz</m:t>
                          </m:r>
                        </m:e>
                        <m:sup>
                          <m:r>
                            <a:rPr lang="en-US" sz="1400" b="1" i="1" dirty="0">
                              <a:latin typeface="Cambria Math" panose="02040503050406030204" pitchFamily="18" charset="0"/>
                              <a:ea typeface="Apple Symbols" panose="02000000000000000000" pitchFamily="2" charset="-79"/>
                              <a:cs typeface="Courier New" panose="02070309020205020404" pitchFamily="49" charset="0"/>
                            </a:rPr>
                            <m:t>[</m:t>
                          </m:r>
                          <m:r>
                            <a:rPr lang="en-US" sz="1400" b="1" i="1" dirty="0">
                              <a:latin typeface="Cambria Math" panose="02040503050406030204" pitchFamily="18" charset="0"/>
                              <a:ea typeface="Apple Symbols" panose="02000000000000000000" pitchFamily="2" charset="-79"/>
                              <a:cs typeface="Courier New" panose="02070309020205020404" pitchFamily="49" charset="0"/>
                            </a:rPr>
                            <m:t>𝟐</m:t>
                          </m:r>
                          <m:r>
                            <a:rPr lang="en-US" sz="1400" b="1" i="1" dirty="0">
                              <a:latin typeface="Cambria Math" panose="02040503050406030204" pitchFamily="18" charset="0"/>
                              <a:ea typeface="Apple Symbols" panose="02000000000000000000" pitchFamily="2" charset="-79"/>
                              <a:cs typeface="Courier New" panose="02070309020205020404" pitchFamily="49" charset="0"/>
                            </a:rPr>
                            <m:t>]</m:t>
                          </m:r>
                        </m:sup>
                      </m:sSup>
                      <m:f>
                        <m:fPr>
                          <m:ctrlPr>
                            <a:rPr lang="en-US" sz="1400" i="1" dirty="0" smtClean="0">
                              <a:latin typeface="Cambria Math" panose="02040503050406030204" pitchFamily="18" charset="0"/>
                              <a:ea typeface="Apple Symbols" panose="02000000000000000000" pitchFamily="2" charset="-79"/>
                              <a:cs typeface="Courier New" panose="02070309020205020404" pitchFamily="49" charset="0"/>
                            </a:rPr>
                          </m:ctrlPr>
                        </m:fPr>
                        <m:num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  <a:ea typeface="Apple Symbols" panose="02000000000000000000" pitchFamily="2" charset="-79"/>
                              <a:cs typeface="Courier New" panose="02070309020205020404" pitchFamily="49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[2]</m:t>
                              </m:r>
                            </m:sup>
                          </m:sSup>
                        </m:num>
                        <m:den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  <a:ea typeface="Apple Symbols" panose="02000000000000000000" pitchFamily="2" charset="-79"/>
                              <a:cs typeface="Courier New" panose="02070309020205020404" pitchFamily="49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[1]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6AADDF4E-179C-D24C-8D44-0608DE99EF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6363" y="2509890"/>
                <a:ext cx="1660070" cy="538289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1" name="Group 90">
            <a:extLst>
              <a:ext uri="{FF2B5EF4-FFF2-40B4-BE49-F238E27FC236}">
                <a16:creationId xmlns:a16="http://schemas.microsoft.com/office/drawing/2014/main" id="{631BD402-BC77-2B40-80AD-5ACECCDABBC9}"/>
              </a:ext>
            </a:extLst>
          </p:cNvPr>
          <p:cNvGrpSpPr/>
          <p:nvPr/>
        </p:nvGrpSpPr>
        <p:grpSpPr>
          <a:xfrm>
            <a:off x="4107024" y="3219260"/>
            <a:ext cx="1999819" cy="1327782"/>
            <a:chOff x="4229531" y="3233551"/>
            <a:chExt cx="1999819" cy="1327782"/>
          </a:xfrm>
        </p:grpSpPr>
        <p:pic>
          <p:nvPicPr>
            <p:cNvPr id="78" name="Picture 77">
              <a:extLst>
                <a:ext uri="{FF2B5EF4-FFF2-40B4-BE49-F238E27FC236}">
                  <a16:creationId xmlns:a16="http://schemas.microsoft.com/office/drawing/2014/main" id="{0E71413B-29C5-3B4F-8023-B7E207576CF9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/>
            <a:stretch>
              <a:fillRect/>
            </a:stretch>
          </p:blipFill>
          <p:spPr>
            <a:xfrm>
              <a:off x="4229531" y="3496913"/>
              <a:ext cx="1999819" cy="106442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32A20BE5-5096-3747-96D4-0B53DCDD5238}"/>
                    </a:ext>
                  </a:extLst>
                </p:cNvPr>
                <p:cNvSpPr txBox="1"/>
                <p:nvPr/>
              </p:nvSpPr>
              <p:spPr>
                <a:xfrm>
                  <a:off x="5847890" y="3233551"/>
                  <a:ext cx="367088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i="1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×1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32A20BE5-5096-3747-96D4-0B53DCDD523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47890" y="3233551"/>
                  <a:ext cx="367088" cy="215444"/>
                </a:xfrm>
                <a:prstGeom prst="rect">
                  <a:avLst/>
                </a:prstGeom>
                <a:blipFill>
                  <a:blip r:embed="rId27"/>
                  <a:stretch>
                    <a:fillRect l="-10000" r="-6667" b="-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1A23D451-D04B-B046-8FE0-6B8EB0F28A04}"/>
                  </a:ext>
                </a:extLst>
              </p:cNvPr>
              <p:cNvSpPr txBox="1"/>
              <p:nvPr/>
            </p:nvSpPr>
            <p:spPr>
              <a:xfrm>
                <a:off x="6438912" y="3450326"/>
                <a:ext cx="1940595" cy="5382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[2]</m:t>
                              </m:r>
                            </m:sup>
                          </m:sSup>
                        </m:num>
                        <m:den>
                          <m:r>
                            <a:rPr lang="en-US" sz="14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[2]</m:t>
                              </m:r>
                            </m:sup>
                          </m:sSup>
                        </m:den>
                      </m:f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[2]</m:t>
                              </m:r>
                            </m:sup>
                          </m:sSup>
                        </m:num>
                        <m:den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[2]</m:t>
                              </m:r>
                            </m:sup>
                          </m:sSup>
                        </m:den>
                      </m:f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1A23D451-D04B-B046-8FE0-6B8EB0F28A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8912" y="3450326"/>
                <a:ext cx="1940595" cy="538289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4614E201-9D2D-614B-B9B6-BE51AA22EF76}"/>
                  </a:ext>
                </a:extLst>
              </p:cNvPr>
              <p:cNvSpPr/>
              <p:nvPr/>
            </p:nvSpPr>
            <p:spPr>
              <a:xfrm>
                <a:off x="3424427" y="4683858"/>
                <a:ext cx="1282467" cy="53828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400" i="1" dirty="0" smtClean="0">
                              <a:latin typeface="Cambria Math" panose="02040503050406030204" pitchFamily="18" charset="0"/>
                              <a:ea typeface="Apple Symbols" panose="02000000000000000000" pitchFamily="2" charset="-79"/>
                              <a:cs typeface="Courier New" panose="02070309020205020404" pitchFamily="49" charset="0"/>
                            </a:rPr>
                          </m:ctrlPr>
                        </m:fPr>
                        <m:num>
                          <m:r>
                            <a:rPr lang="en-US" sz="1400" i="1" dirty="0">
                              <a:latin typeface="Cambria Math" panose="02040503050406030204" pitchFamily="18" charset="0"/>
                              <a:ea typeface="Apple Symbols" panose="02000000000000000000" pitchFamily="2" charset="-79"/>
                              <a:cs typeface="Courier New" panose="02070309020205020404" pitchFamily="49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[2]</m:t>
                              </m:r>
                            </m:sup>
                          </m:sSup>
                        </m:num>
                        <m:den>
                          <m:r>
                            <a:rPr lang="en-US" sz="1400" i="1" dirty="0">
                              <a:latin typeface="Cambria Math" panose="02040503050406030204" pitchFamily="18" charset="0"/>
                              <a:ea typeface="Apple Symbols" panose="02000000000000000000" pitchFamily="2" charset="-79"/>
                              <a:cs typeface="Courier New" panose="02070309020205020404" pitchFamily="49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[1]</m:t>
                              </m:r>
                            </m:sup>
                          </m:sSup>
                        </m:den>
                      </m:f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4614E201-9D2D-614B-B9B6-BE51AA22EF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4427" y="4683858"/>
                <a:ext cx="1282467" cy="538289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03ED577B-A982-5B47-8347-043BEFE6C36B}"/>
                  </a:ext>
                </a:extLst>
              </p:cNvPr>
              <p:cNvSpPr/>
              <p:nvPr/>
            </p:nvSpPr>
            <p:spPr>
              <a:xfrm>
                <a:off x="4786313" y="4836901"/>
                <a:ext cx="2773428" cy="31694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1400" b="1" i="1" dirty="0">
                            <a:latin typeface="Cambria Math" panose="02040503050406030204" pitchFamily="18" charset="0"/>
                            <a:ea typeface="Apple Symbols" panose="02000000000000000000" pitchFamily="2" charset="-79"/>
                            <a:cs typeface="Courier New" panose="02070309020205020404" pitchFamily="49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sz="1400" b="1" dirty="0">
                            <a:latin typeface="Courier New" panose="02070309020205020404" pitchFamily="49" charset="0"/>
                            <a:ea typeface="Apple Symbols" panose="02000000000000000000" pitchFamily="2" charset="-79"/>
                            <a:cs typeface="Courier New" panose="02070309020205020404" pitchFamily="49" charset="0"/>
                          </a:rPr>
                          <m:t>da</m:t>
                        </m:r>
                      </m:e>
                      <m:sup>
                        <m:r>
                          <a:rPr lang="en-US" sz="1400" b="1" i="1" dirty="0">
                            <a:latin typeface="Cambria Math" panose="02040503050406030204" pitchFamily="18" charset="0"/>
                            <a:ea typeface="Apple Symbols" panose="02000000000000000000" pitchFamily="2" charset="-79"/>
                            <a:cs typeface="Courier New" panose="02070309020205020404" pitchFamily="49" charset="0"/>
                          </a:rPr>
                          <m:t>[</m:t>
                        </m:r>
                        <m:r>
                          <a:rPr lang="en-US" sz="1400" b="1" i="1" dirty="0">
                            <a:latin typeface="Cambria Math" panose="02040503050406030204" pitchFamily="18" charset="0"/>
                            <a:ea typeface="Apple Symbols" panose="02000000000000000000" pitchFamily="2" charset="-79"/>
                            <a:cs typeface="Courier New" panose="02070309020205020404" pitchFamily="49" charset="0"/>
                          </a:rPr>
                          <m:t>𝟏</m:t>
                        </m:r>
                        <m:r>
                          <a:rPr lang="en-US" sz="1400" b="1" i="1" dirty="0">
                            <a:latin typeface="Cambria Math" panose="02040503050406030204" pitchFamily="18" charset="0"/>
                            <a:ea typeface="Apple Symbols" panose="02000000000000000000" pitchFamily="2" charset="-79"/>
                            <a:cs typeface="Courier New" panose="02070309020205020404" pitchFamily="49" charset="0"/>
                          </a:rPr>
                          <m:t>]</m:t>
                        </m:r>
                      </m:sup>
                    </m:sSup>
                    <m:r>
                      <a:rPr lang="en-US" sz="1400" b="1" i="1" dirty="0">
                        <a:latin typeface="Cambria Math" panose="02040503050406030204" pitchFamily="18" charset="0"/>
                        <a:ea typeface="Apple Symbols" panose="02000000000000000000" pitchFamily="2" charset="-79"/>
                        <a:cs typeface="Courier New" panose="02070309020205020404" pitchFamily="49" charset="0"/>
                      </a:rPr>
                      <m:t> </m:t>
                    </m:r>
                  </m:oMath>
                </a14:m>
                <a:r>
                  <a:rPr lang="en-US" sz="1400" dirty="0"/>
                  <a:t>is the same dimension as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[1]</m:t>
                        </m:r>
                      </m:sup>
                    </m:sSup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03ED577B-A982-5B47-8347-043BEFE6C3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6313" y="4836901"/>
                <a:ext cx="2773428" cy="316946"/>
              </a:xfrm>
              <a:prstGeom prst="rect">
                <a:avLst/>
              </a:prstGeom>
              <a:blipFill>
                <a:blip r:embed="rId30"/>
                <a:stretch>
                  <a:fillRect b="-1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9ED463F4-1671-5542-90E7-07069F6AFE50}"/>
                  </a:ext>
                </a:extLst>
              </p:cNvPr>
              <p:cNvSpPr/>
              <p:nvPr/>
            </p:nvSpPr>
            <p:spPr>
              <a:xfrm>
                <a:off x="3171264" y="3045900"/>
                <a:ext cx="1242904" cy="32258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sz="1400" b="1" i="1" dirty="0">
                              <a:latin typeface="Cambria Math" panose="02040503050406030204" pitchFamily="18" charset="0"/>
                              <a:ea typeface="Apple Symbols" panose="02000000000000000000" pitchFamily="2" charset="-79"/>
                              <a:cs typeface="Courier New" panose="02070309020205020404" pitchFamily="49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1400" b="1" dirty="0">
                              <a:latin typeface="Courier New" panose="02070309020205020404" pitchFamily="49" charset="0"/>
                              <a:ea typeface="Apple Symbols" panose="02000000000000000000" pitchFamily="2" charset="-79"/>
                              <a:cs typeface="Courier New" panose="02070309020205020404" pitchFamily="49" charset="0"/>
                            </a:rPr>
                            <m:t>dz</m:t>
                          </m:r>
                        </m:e>
                        <m:sup>
                          <m:r>
                            <a:rPr lang="en-US" sz="1400" b="1" i="1" dirty="0">
                              <a:latin typeface="Cambria Math" panose="02040503050406030204" pitchFamily="18" charset="0"/>
                              <a:ea typeface="Apple Symbols" panose="02000000000000000000" pitchFamily="2" charset="-79"/>
                              <a:cs typeface="Courier New" panose="02070309020205020404" pitchFamily="49" charset="0"/>
                            </a:rPr>
                            <m:t>[</m:t>
                          </m:r>
                          <m:r>
                            <a:rPr lang="en-US" sz="1400" b="1" i="1" dirty="0">
                              <a:latin typeface="Cambria Math" panose="02040503050406030204" pitchFamily="18" charset="0"/>
                              <a:ea typeface="Apple Symbols" panose="02000000000000000000" pitchFamily="2" charset="-79"/>
                              <a:cs typeface="Courier New" panose="02070309020205020404" pitchFamily="49" charset="0"/>
                            </a:rPr>
                            <m:t>𝟐</m:t>
                          </m:r>
                          <m:r>
                            <a:rPr lang="en-US" sz="1400" b="1" i="1" dirty="0">
                              <a:latin typeface="Cambria Math" panose="02040503050406030204" pitchFamily="18" charset="0"/>
                              <a:ea typeface="Apple Symbols" panose="02000000000000000000" pitchFamily="2" charset="-79"/>
                              <a:cs typeface="Courier New" panose="02070309020205020404" pitchFamily="49" charset="0"/>
                            </a:rPr>
                            <m:t>]</m:t>
                          </m:r>
                        </m:sup>
                      </m:s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9ED463F4-1671-5542-90E7-07069F6AFE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1264" y="3045900"/>
                <a:ext cx="1242904" cy="322589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26A5578D-60DE-264E-95F0-03AAE1BF34A5}"/>
                  </a:ext>
                </a:extLst>
              </p:cNvPr>
              <p:cNvSpPr/>
              <p:nvPr/>
            </p:nvSpPr>
            <p:spPr>
              <a:xfrm>
                <a:off x="825024" y="2516820"/>
                <a:ext cx="1825308" cy="53828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b="1" i="1" dirty="0" smtClean="0">
                              <a:latin typeface="Cambria Math" panose="02040503050406030204" pitchFamily="18" charset="0"/>
                              <a:ea typeface="Apple Symbols" panose="02000000000000000000" pitchFamily="2" charset="-79"/>
                              <a:cs typeface="Courier New" panose="02070309020205020404" pitchFamily="49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1400" b="1" dirty="0">
                              <a:latin typeface="Courier New" panose="02070309020205020404" pitchFamily="49" charset="0"/>
                              <a:ea typeface="Apple Symbols" panose="02000000000000000000" pitchFamily="2" charset="-79"/>
                              <a:cs typeface="Courier New" panose="02070309020205020404" pitchFamily="49" charset="0"/>
                            </a:rPr>
                            <m:t>dz</m:t>
                          </m:r>
                        </m:e>
                        <m:sup>
                          <m:r>
                            <a:rPr lang="en-US" sz="1400" b="1" i="1" dirty="0">
                              <a:latin typeface="Cambria Math" panose="02040503050406030204" pitchFamily="18" charset="0"/>
                              <a:ea typeface="Apple Symbols" panose="02000000000000000000" pitchFamily="2" charset="-79"/>
                              <a:cs typeface="Courier New" panose="02070309020205020404" pitchFamily="49" charset="0"/>
                            </a:rPr>
                            <m:t>[</m:t>
                          </m:r>
                          <m:r>
                            <a:rPr lang="en-US" sz="1400" b="1" i="1" dirty="0" smtClean="0">
                              <a:latin typeface="Cambria Math" panose="02040503050406030204" pitchFamily="18" charset="0"/>
                              <a:ea typeface="Apple Symbols" panose="02000000000000000000" pitchFamily="2" charset="-79"/>
                              <a:cs typeface="Courier New" panose="02070309020205020404" pitchFamily="49" charset="0"/>
                            </a:rPr>
                            <m:t>𝟏</m:t>
                          </m:r>
                          <m:r>
                            <a:rPr lang="en-US" sz="1400" b="1" i="1" dirty="0">
                              <a:latin typeface="Cambria Math" panose="02040503050406030204" pitchFamily="18" charset="0"/>
                              <a:ea typeface="Apple Symbols" panose="02000000000000000000" pitchFamily="2" charset="-79"/>
                              <a:cs typeface="Courier New" panose="02070309020205020404" pitchFamily="49" charset="0"/>
                            </a:rPr>
                            <m:t>]</m:t>
                          </m:r>
                        </m:sup>
                      </m:sSup>
                      <m:r>
                        <a:rPr lang="en-US" sz="1400" b="1" i="1" dirty="0" smtClean="0">
                          <a:latin typeface="Cambria Math" panose="02040503050406030204" pitchFamily="18" charset="0"/>
                          <a:ea typeface="Apple Symbols" panose="02000000000000000000" pitchFamily="2" charset="-79"/>
                          <a:cs typeface="Courier New" panose="02070309020205020404" pitchFamily="49" charset="0"/>
                        </a:rPr>
                        <m:t>=</m:t>
                      </m:r>
                      <m:sSup>
                        <m:sSupPr>
                          <m:ctrlPr>
                            <a:rPr lang="en-US" sz="1400" b="1" i="1" dirty="0">
                              <a:latin typeface="Cambria Math" panose="02040503050406030204" pitchFamily="18" charset="0"/>
                              <a:ea typeface="Apple Symbols" panose="02000000000000000000" pitchFamily="2" charset="-79"/>
                              <a:cs typeface="Courier New" panose="02070309020205020404" pitchFamily="49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1400" b="1" dirty="0">
                              <a:latin typeface="Courier New" panose="02070309020205020404" pitchFamily="49" charset="0"/>
                              <a:ea typeface="Apple Symbols" panose="02000000000000000000" pitchFamily="2" charset="-79"/>
                              <a:cs typeface="Courier New" panose="02070309020205020404" pitchFamily="49" charset="0"/>
                            </a:rPr>
                            <m:t>da</m:t>
                          </m:r>
                        </m:e>
                        <m:sup>
                          <m:r>
                            <a:rPr lang="en-US" sz="1400" b="1" i="1" dirty="0">
                              <a:latin typeface="Cambria Math" panose="02040503050406030204" pitchFamily="18" charset="0"/>
                              <a:ea typeface="Apple Symbols" panose="02000000000000000000" pitchFamily="2" charset="-79"/>
                              <a:cs typeface="Courier New" panose="02070309020205020404" pitchFamily="49" charset="0"/>
                            </a:rPr>
                            <m:t>[</m:t>
                          </m:r>
                          <m:r>
                            <a:rPr lang="en-US" sz="1400" b="1" i="1" dirty="0">
                              <a:latin typeface="Cambria Math" panose="02040503050406030204" pitchFamily="18" charset="0"/>
                              <a:ea typeface="Apple Symbols" panose="02000000000000000000" pitchFamily="2" charset="-79"/>
                              <a:cs typeface="Courier New" panose="02070309020205020404" pitchFamily="49" charset="0"/>
                            </a:rPr>
                            <m:t>𝟏</m:t>
                          </m:r>
                          <m:r>
                            <a:rPr lang="en-US" sz="1400" b="1" i="1" dirty="0">
                              <a:latin typeface="Cambria Math" panose="02040503050406030204" pitchFamily="18" charset="0"/>
                              <a:ea typeface="Apple Symbols" panose="02000000000000000000" pitchFamily="2" charset="-79"/>
                              <a:cs typeface="Courier New" panose="02070309020205020404" pitchFamily="49" charset="0"/>
                            </a:rPr>
                            <m:t>]</m:t>
                          </m:r>
                          <m:r>
                            <a:rPr lang="en-US" sz="1400" i="1" dirty="0" smtClean="0">
                              <a:latin typeface="Cambria Math" panose="02040503050406030204" pitchFamily="18" charset="0"/>
                              <a:ea typeface="Apple Symbols" panose="02000000000000000000" pitchFamily="2" charset="-79"/>
                              <a:cs typeface="Courier New" panose="02070309020205020404" pitchFamily="49" charset="0"/>
                            </a:rPr>
                            <m:t> </m:t>
                          </m:r>
                        </m:sup>
                      </m:sSup>
                      <m:r>
                        <a:rPr lang="en-US" sz="1400" b="1" i="1" dirty="0" smtClean="0">
                          <a:latin typeface="Cambria Math" panose="02040503050406030204" pitchFamily="18" charset="0"/>
                          <a:ea typeface="Apple Symbols" panose="02000000000000000000" pitchFamily="2" charset="-79"/>
                          <a:cs typeface="Courier New" panose="02070309020205020404" pitchFamily="49" charset="0"/>
                        </a:rPr>
                        <m:t>∗</m:t>
                      </m:r>
                      <m:f>
                        <m:fPr>
                          <m:ctrlPr>
                            <a:rPr lang="en-US" sz="1400" i="1" dirty="0">
                              <a:latin typeface="Cambria Math" panose="02040503050406030204" pitchFamily="18" charset="0"/>
                              <a:ea typeface="Apple Symbols" panose="02000000000000000000" pitchFamily="2" charset="-79"/>
                              <a:cs typeface="Courier New" panose="02070309020205020404" pitchFamily="49" charset="0"/>
                            </a:rPr>
                          </m:ctrlPr>
                        </m:fPr>
                        <m:num>
                          <m:r>
                            <a:rPr lang="en-US" sz="1400" i="1" dirty="0">
                              <a:latin typeface="Cambria Math" panose="02040503050406030204" pitchFamily="18" charset="0"/>
                              <a:ea typeface="Apple Symbols" panose="02000000000000000000" pitchFamily="2" charset="-79"/>
                              <a:cs typeface="Courier New" panose="02070309020205020404" pitchFamily="49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[1]</m:t>
                              </m:r>
                            </m:sup>
                          </m:sSup>
                        </m:num>
                        <m:den>
                          <m:r>
                            <a:rPr lang="en-US" sz="1400" i="1" dirty="0">
                              <a:latin typeface="Cambria Math" panose="02040503050406030204" pitchFamily="18" charset="0"/>
                              <a:ea typeface="Apple Symbols" panose="02000000000000000000" pitchFamily="2" charset="-79"/>
                              <a:cs typeface="Courier New" panose="02070309020205020404" pitchFamily="49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[1]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26A5578D-60DE-264E-95F0-03AAE1BF34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024" y="2516820"/>
                <a:ext cx="1825308" cy="538289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8422CAD9-709C-1C4A-92E8-DD95C013ADB5}"/>
                  </a:ext>
                </a:extLst>
              </p:cNvPr>
              <p:cNvSpPr/>
              <p:nvPr/>
            </p:nvSpPr>
            <p:spPr>
              <a:xfrm>
                <a:off x="3466993" y="5377837"/>
                <a:ext cx="4615046" cy="4394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1400" i="1" dirty="0" smtClean="0">
                            <a:latin typeface="Cambria Math" panose="02040503050406030204" pitchFamily="18" charset="0"/>
                            <a:ea typeface="Apple Symbols" panose="02000000000000000000" pitchFamily="2" charset="-79"/>
                            <a:cs typeface="Courier New" panose="02070309020205020404" pitchFamily="49" charset="0"/>
                          </a:rPr>
                        </m:ctrlPr>
                      </m:fPr>
                      <m:num>
                        <m:r>
                          <a:rPr lang="en-US" sz="1400" i="1" dirty="0">
                            <a:latin typeface="Cambria Math" panose="02040503050406030204" pitchFamily="18" charset="0"/>
                            <a:ea typeface="Apple Symbols" panose="02000000000000000000" pitchFamily="2" charset="-79"/>
                            <a:cs typeface="Courier New" panose="02070309020205020404" pitchFamily="49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[1]</m:t>
                            </m:r>
                          </m:sup>
                        </m:sSup>
                      </m:num>
                      <m:den>
                        <m:r>
                          <a:rPr lang="en-US" sz="1400" i="1" dirty="0">
                            <a:latin typeface="Cambria Math" panose="02040503050406030204" pitchFamily="18" charset="0"/>
                            <a:ea typeface="Apple Symbols" panose="02000000000000000000" pitchFamily="2" charset="-79"/>
                            <a:cs typeface="Courier New" panose="02070309020205020404" pitchFamily="49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[1]</m:t>
                            </m:r>
                          </m:sup>
                        </m:sSup>
                      </m:den>
                    </m:f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′(</m:t>
                    </m:r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[1]</m:t>
                        </m:r>
                      </m:sup>
                    </m:sSup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400" dirty="0"/>
                  <a:t>, form depends on activation function chosen</a:t>
                </a:r>
              </a:p>
            </p:txBody>
          </p:sp>
        </mc:Choice>
        <mc:Fallback xmlns=""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8422CAD9-709C-1C4A-92E8-DD95C013AD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6993" y="5377837"/>
                <a:ext cx="4615046" cy="439416"/>
              </a:xfrm>
              <a:prstGeom prst="rect">
                <a:avLst/>
              </a:prstGeom>
              <a:blipFill>
                <a:blip r:embed="rId33"/>
                <a:stretch>
                  <a:fillRect b="-2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B923D306-0531-354C-92F0-28021B8143B5}"/>
                  </a:ext>
                </a:extLst>
              </p:cNvPr>
              <p:cNvSpPr/>
              <p:nvPr/>
            </p:nvSpPr>
            <p:spPr>
              <a:xfrm>
                <a:off x="832622" y="3053197"/>
                <a:ext cx="1984902" cy="32258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sz="1400" b="1" i="1" dirty="0">
                              <a:latin typeface="Cambria Math" panose="02040503050406030204" pitchFamily="18" charset="0"/>
                              <a:ea typeface="Apple Symbols" panose="02000000000000000000" pitchFamily="2" charset="-79"/>
                              <a:cs typeface="Courier New" panose="02070309020205020404" pitchFamily="49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1400" b="1" dirty="0">
                              <a:latin typeface="Courier New" panose="02070309020205020404" pitchFamily="49" charset="0"/>
                              <a:ea typeface="Apple Symbols" panose="02000000000000000000" pitchFamily="2" charset="-79"/>
                              <a:cs typeface="Courier New" panose="02070309020205020404" pitchFamily="49" charset="0"/>
                            </a:rPr>
                            <m:t>dz</m:t>
                          </m:r>
                        </m:e>
                        <m:sup>
                          <m:r>
                            <a:rPr lang="en-US" sz="1400" b="1" i="1" dirty="0">
                              <a:latin typeface="Cambria Math" panose="02040503050406030204" pitchFamily="18" charset="0"/>
                              <a:ea typeface="Apple Symbols" panose="02000000000000000000" pitchFamily="2" charset="-79"/>
                              <a:cs typeface="Courier New" panose="02070309020205020404" pitchFamily="49" charset="0"/>
                            </a:rPr>
                            <m:t>[</m:t>
                          </m:r>
                          <m:r>
                            <a:rPr lang="en-US" sz="1400" b="1" i="1" dirty="0">
                              <a:latin typeface="Cambria Math" panose="02040503050406030204" pitchFamily="18" charset="0"/>
                              <a:ea typeface="Apple Symbols" panose="02000000000000000000" pitchFamily="2" charset="-79"/>
                              <a:cs typeface="Courier New" panose="02070309020205020404" pitchFamily="49" charset="0"/>
                            </a:rPr>
                            <m:t>𝟐</m:t>
                          </m:r>
                          <m:r>
                            <a:rPr lang="en-US" sz="1400" b="1" i="1" dirty="0">
                              <a:latin typeface="Cambria Math" panose="02040503050406030204" pitchFamily="18" charset="0"/>
                              <a:ea typeface="Apple Symbols" panose="02000000000000000000" pitchFamily="2" charset="-79"/>
                              <a:cs typeface="Courier New" panose="02070309020205020404" pitchFamily="49" charset="0"/>
                            </a:rPr>
                            <m:t>]</m:t>
                          </m:r>
                        </m:sup>
                      </m:sSup>
                      <m:r>
                        <a:rPr lang="en-US" sz="1400" b="1" i="1" dirty="0" smtClean="0">
                          <a:latin typeface="Cambria Math" panose="02040503050406030204" pitchFamily="18" charset="0"/>
                          <a:ea typeface="Apple Symbols" panose="02000000000000000000" pitchFamily="2" charset="-79"/>
                          <a:cs typeface="Courier New" panose="02070309020205020404" pitchFamily="49" charset="0"/>
                        </a:rPr>
                        <m:t>∗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′(</m:t>
                      </m:r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p>
                      <m:r>
                        <a:rPr lang="en-US" sz="1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B923D306-0531-354C-92F0-28021B8143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622" y="3053197"/>
                <a:ext cx="1984902" cy="322589"/>
              </a:xfrm>
              <a:prstGeom prst="rect">
                <a:avLst/>
              </a:prstGeom>
              <a:blipFill>
                <a:blip r:embed="rId34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48A4F13C-9817-C34A-BDAD-BD66416A1E0E}"/>
                  </a:ext>
                </a:extLst>
              </p:cNvPr>
              <p:cNvSpPr txBox="1"/>
              <p:nvPr/>
            </p:nvSpPr>
            <p:spPr>
              <a:xfrm>
                <a:off x="3466993" y="5806692"/>
                <a:ext cx="4303685" cy="5415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Element-wise multiply because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400" b="1" i="1" dirty="0">
                            <a:latin typeface="Cambria Math" panose="02040503050406030204" pitchFamily="18" charset="0"/>
                            <a:ea typeface="Apple Symbols" panose="02000000000000000000" pitchFamily="2" charset="-79"/>
                            <a:cs typeface="Courier New" panose="02070309020205020404" pitchFamily="49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sz="1400" b="1" dirty="0">
                            <a:latin typeface="Courier New" panose="02070309020205020404" pitchFamily="49" charset="0"/>
                            <a:ea typeface="Apple Symbols" panose="02000000000000000000" pitchFamily="2" charset="-79"/>
                            <a:cs typeface="Courier New" panose="02070309020205020404" pitchFamily="49" charset="0"/>
                          </a:rPr>
                          <m:t>dz</m:t>
                        </m:r>
                      </m:e>
                      <m:sup>
                        <m:r>
                          <a:rPr lang="en-US" sz="1400" b="1" i="1" dirty="0">
                            <a:latin typeface="Cambria Math" panose="02040503050406030204" pitchFamily="18" charset="0"/>
                            <a:ea typeface="Apple Symbols" panose="02000000000000000000" pitchFamily="2" charset="-79"/>
                            <a:cs typeface="Courier New" panose="02070309020205020404" pitchFamily="49" charset="0"/>
                          </a:rPr>
                          <m:t>[</m:t>
                        </m:r>
                        <m:r>
                          <a:rPr lang="en-US" sz="1400" b="1" i="1" dirty="0">
                            <a:latin typeface="Cambria Math" panose="02040503050406030204" pitchFamily="18" charset="0"/>
                            <a:ea typeface="Apple Symbols" panose="02000000000000000000" pitchFamily="2" charset="-79"/>
                            <a:cs typeface="Courier New" panose="02070309020205020404" pitchFamily="49" charset="0"/>
                          </a:rPr>
                          <m:t>𝟏</m:t>
                        </m:r>
                        <m:r>
                          <a:rPr lang="en-US" sz="1400" b="1" i="1" dirty="0">
                            <a:latin typeface="Cambria Math" panose="02040503050406030204" pitchFamily="18" charset="0"/>
                            <a:ea typeface="Apple Symbols" panose="02000000000000000000" pitchFamily="2" charset="-79"/>
                            <a:cs typeface="Courier New" panose="02070309020205020404" pitchFamily="49" charset="0"/>
                          </a:rPr>
                          <m:t>]</m:t>
                        </m:r>
                      </m:sup>
                    </m:sSup>
                  </m:oMath>
                </a14:m>
                <a:r>
                  <a:rPr lang="en-US" sz="1400" dirty="0"/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400" b="1" i="1" dirty="0">
                            <a:latin typeface="Cambria Math" panose="02040503050406030204" pitchFamily="18" charset="0"/>
                            <a:ea typeface="Apple Symbols" panose="02000000000000000000" pitchFamily="2" charset="-79"/>
                            <a:cs typeface="Courier New" panose="02070309020205020404" pitchFamily="49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sz="1400" b="1" dirty="0">
                            <a:latin typeface="Courier New" panose="02070309020205020404" pitchFamily="49" charset="0"/>
                            <a:ea typeface="Apple Symbols" panose="02000000000000000000" pitchFamily="2" charset="-79"/>
                            <a:cs typeface="Courier New" panose="02070309020205020404" pitchFamily="49" charset="0"/>
                          </a:rPr>
                          <m:t>da</m:t>
                        </m:r>
                      </m:e>
                      <m:sup>
                        <m:r>
                          <a:rPr lang="en-US" sz="1400" b="1" i="1" dirty="0">
                            <a:latin typeface="Cambria Math" panose="02040503050406030204" pitchFamily="18" charset="0"/>
                            <a:ea typeface="Apple Symbols" panose="02000000000000000000" pitchFamily="2" charset="-79"/>
                            <a:cs typeface="Courier New" panose="02070309020205020404" pitchFamily="49" charset="0"/>
                          </a:rPr>
                          <m:t>[</m:t>
                        </m:r>
                        <m:r>
                          <a:rPr lang="en-US" sz="1400" b="1" i="1" dirty="0">
                            <a:latin typeface="Cambria Math" panose="02040503050406030204" pitchFamily="18" charset="0"/>
                            <a:ea typeface="Apple Symbols" panose="02000000000000000000" pitchFamily="2" charset="-79"/>
                            <a:cs typeface="Courier New" panose="02070309020205020404" pitchFamily="49" charset="0"/>
                          </a:rPr>
                          <m:t>𝟏</m:t>
                        </m:r>
                        <m:r>
                          <a:rPr lang="en-US" sz="1400" b="1" i="1" dirty="0">
                            <a:latin typeface="Cambria Math" panose="02040503050406030204" pitchFamily="18" charset="0"/>
                            <a:ea typeface="Apple Symbols" panose="02000000000000000000" pitchFamily="2" charset="-79"/>
                            <a:cs typeface="Courier New" panose="02070309020205020404" pitchFamily="49" charset="0"/>
                          </a:rPr>
                          <m:t>]</m:t>
                        </m:r>
                        <m:r>
                          <a:rPr lang="en-US" sz="1400" i="1" dirty="0">
                            <a:latin typeface="Cambria Math" panose="02040503050406030204" pitchFamily="18" charset="0"/>
                            <a:ea typeface="Apple Symbols" panose="02000000000000000000" pitchFamily="2" charset="-79"/>
                            <a:cs typeface="Courier New" panose="02070309020205020404" pitchFamily="49" charset="0"/>
                          </a:rPr>
                          <m:t> </m:t>
                        </m:r>
                      </m:sup>
                    </m:sSup>
                  </m:oMath>
                </a14:m>
                <a:r>
                  <a:rPr lang="en-US" sz="1400" dirty="0"/>
                  <a:t> are same dimension</a:t>
                </a:r>
              </a:p>
            </p:txBody>
          </p:sp>
        </mc:Choice>
        <mc:Fallback xmlns="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48A4F13C-9817-C34A-BDAD-BD66416A1E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6993" y="5806692"/>
                <a:ext cx="4303685" cy="541559"/>
              </a:xfrm>
              <a:prstGeom prst="rect">
                <a:avLst/>
              </a:prstGeom>
              <a:blipFill>
                <a:blip r:embed="rId35"/>
                <a:stretch>
                  <a:fillRect l="-294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0" name="Group 129">
            <a:extLst>
              <a:ext uri="{FF2B5EF4-FFF2-40B4-BE49-F238E27FC236}">
                <a16:creationId xmlns:a16="http://schemas.microsoft.com/office/drawing/2014/main" id="{2E2FCB42-556B-D847-BD42-555B8DC02DBC}"/>
              </a:ext>
            </a:extLst>
          </p:cNvPr>
          <p:cNvGrpSpPr/>
          <p:nvPr/>
        </p:nvGrpSpPr>
        <p:grpSpPr>
          <a:xfrm>
            <a:off x="1169636" y="3728226"/>
            <a:ext cx="1616896" cy="2330136"/>
            <a:chOff x="1426820" y="3356743"/>
            <a:chExt cx="1616896" cy="2330136"/>
          </a:xfrm>
        </p:grpSpPr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03700FD5-2FFB-A240-8841-8DD5E0F8EED3}"/>
                </a:ext>
              </a:extLst>
            </p:cNvPr>
            <p:cNvCxnSpPr>
              <a:stCxn id="58" idx="0"/>
              <a:endCxn id="58" idx="4"/>
            </p:cNvCxnSpPr>
            <p:nvPr/>
          </p:nvCxnSpPr>
          <p:spPr>
            <a:xfrm>
              <a:off x="2596163" y="4420347"/>
              <a:ext cx="0" cy="357334"/>
            </a:xfrm>
            <a:prstGeom prst="line">
              <a:avLst/>
            </a:prstGeom>
            <a:ln w="127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0223E64D-10B1-4F47-882B-F0528CEEFBB6}"/>
                </a:ext>
              </a:extLst>
            </p:cNvPr>
            <p:cNvCxnSpPr/>
            <p:nvPr/>
          </p:nvCxnSpPr>
          <p:spPr>
            <a:xfrm>
              <a:off x="1821530" y="3557961"/>
              <a:ext cx="0" cy="357334"/>
            </a:xfrm>
            <a:prstGeom prst="line">
              <a:avLst/>
            </a:prstGeom>
            <a:ln w="127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36338701-FD45-444C-BB30-B5AF358C812C}"/>
                </a:ext>
              </a:extLst>
            </p:cNvPr>
            <p:cNvCxnSpPr/>
            <p:nvPr/>
          </p:nvCxnSpPr>
          <p:spPr>
            <a:xfrm>
              <a:off x="1830929" y="4148489"/>
              <a:ext cx="0" cy="357334"/>
            </a:xfrm>
            <a:prstGeom prst="line">
              <a:avLst/>
            </a:prstGeom>
            <a:ln w="127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060D304C-2BD9-B24A-A732-B02DC3DC89C2}"/>
                </a:ext>
              </a:extLst>
            </p:cNvPr>
            <p:cNvCxnSpPr/>
            <p:nvPr/>
          </p:nvCxnSpPr>
          <p:spPr>
            <a:xfrm>
              <a:off x="1817437" y="4739017"/>
              <a:ext cx="0" cy="357334"/>
            </a:xfrm>
            <a:prstGeom prst="line">
              <a:avLst/>
            </a:prstGeom>
            <a:ln w="127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3DA1E179-C02D-4148-9926-32DA1E616B7E}"/>
                </a:ext>
              </a:extLst>
            </p:cNvPr>
            <p:cNvCxnSpPr/>
            <p:nvPr/>
          </p:nvCxnSpPr>
          <p:spPr>
            <a:xfrm>
              <a:off x="1810420" y="5329545"/>
              <a:ext cx="0" cy="357334"/>
            </a:xfrm>
            <a:prstGeom prst="line">
              <a:avLst/>
            </a:prstGeom>
            <a:ln w="127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8" name="Rectangle 117">
                  <a:extLst>
                    <a:ext uri="{FF2B5EF4-FFF2-40B4-BE49-F238E27FC236}">
                      <a16:creationId xmlns:a16="http://schemas.microsoft.com/office/drawing/2014/main" id="{351CDE93-2A8B-F242-BFE1-D502FC01FADD}"/>
                    </a:ext>
                  </a:extLst>
                </p:cNvPr>
                <p:cNvSpPr/>
                <p:nvPr/>
              </p:nvSpPr>
              <p:spPr>
                <a:xfrm>
                  <a:off x="2519791" y="4230989"/>
                  <a:ext cx="523925" cy="26885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050" b="1" i="1" dirty="0">
                                <a:latin typeface="Cambria Math" panose="02040503050406030204" pitchFamily="18" charset="0"/>
                                <a:ea typeface="Apple Symbols" panose="02000000000000000000" pitchFamily="2" charset="-79"/>
                                <a:cs typeface="Courier New" panose="02070309020205020404" pitchFamily="49" charset="0"/>
                              </a:rPr>
                            </m:ctrlPr>
                          </m:sSupPr>
                          <m:e>
                            <m:r>
                              <m:rPr>
                                <m:nor/>
                              </m:rPr>
                              <a:rPr lang="en-US" sz="1050" b="1" dirty="0">
                                <a:latin typeface="Courier New" panose="02070309020205020404" pitchFamily="49" charset="0"/>
                                <a:ea typeface="Apple Symbols" panose="02000000000000000000" pitchFamily="2" charset="-79"/>
                                <a:cs typeface="Courier New" panose="02070309020205020404" pitchFamily="49" charset="0"/>
                              </a:rPr>
                              <m:t>da</m:t>
                            </m:r>
                          </m:e>
                          <m:sup>
                            <m:r>
                              <a:rPr lang="en-US" sz="1050" b="1" i="1" dirty="0">
                                <a:latin typeface="Cambria Math" panose="02040503050406030204" pitchFamily="18" charset="0"/>
                                <a:ea typeface="Apple Symbols" panose="02000000000000000000" pitchFamily="2" charset="-79"/>
                                <a:cs typeface="Courier New" panose="02070309020205020404" pitchFamily="49" charset="0"/>
                              </a:rPr>
                              <m:t>[</m:t>
                            </m:r>
                            <m:r>
                              <a:rPr lang="en-US" sz="1050" b="1" i="1" dirty="0">
                                <a:latin typeface="Cambria Math" panose="02040503050406030204" pitchFamily="18" charset="0"/>
                                <a:ea typeface="Apple Symbols" panose="02000000000000000000" pitchFamily="2" charset="-79"/>
                                <a:cs typeface="Courier New" panose="02070309020205020404" pitchFamily="49" charset="0"/>
                              </a:rPr>
                              <m:t>𝟐</m:t>
                            </m:r>
                            <m:r>
                              <a:rPr lang="en-US" sz="1050" b="1" i="1" dirty="0">
                                <a:latin typeface="Cambria Math" panose="02040503050406030204" pitchFamily="18" charset="0"/>
                                <a:ea typeface="Apple Symbols" panose="02000000000000000000" pitchFamily="2" charset="-79"/>
                                <a:cs typeface="Courier New" panose="02070309020205020404" pitchFamily="49" charset="0"/>
                              </a:rPr>
                              <m:t>]</m:t>
                            </m:r>
                          </m:sup>
                        </m:sSup>
                      </m:oMath>
                    </m:oMathPara>
                  </a14:m>
                  <a:endParaRPr lang="en-US" sz="1050" dirty="0"/>
                </a:p>
              </p:txBody>
            </p:sp>
          </mc:Choice>
          <mc:Fallback xmlns="">
            <p:sp>
              <p:nvSpPr>
                <p:cNvPr id="118" name="Rectangle 117">
                  <a:extLst>
                    <a:ext uri="{FF2B5EF4-FFF2-40B4-BE49-F238E27FC236}">
                      <a16:creationId xmlns:a16="http://schemas.microsoft.com/office/drawing/2014/main" id="{351CDE93-2A8B-F242-BFE1-D502FC01FAD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9791" y="4230989"/>
                  <a:ext cx="523925" cy="268856"/>
                </a:xfrm>
                <a:prstGeom prst="rect">
                  <a:avLst/>
                </a:prstGeom>
                <a:blipFill>
                  <a:blip r:embed="rId3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9" name="Rectangle 118">
                  <a:extLst>
                    <a:ext uri="{FF2B5EF4-FFF2-40B4-BE49-F238E27FC236}">
                      <a16:creationId xmlns:a16="http://schemas.microsoft.com/office/drawing/2014/main" id="{477CCE49-5B7D-1043-B7A2-F0A154BF2434}"/>
                    </a:ext>
                  </a:extLst>
                </p:cNvPr>
                <p:cNvSpPr/>
                <p:nvPr/>
              </p:nvSpPr>
              <p:spPr>
                <a:xfrm>
                  <a:off x="2212922" y="4230989"/>
                  <a:ext cx="507639" cy="26090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050" b="1" i="1" dirty="0">
                                <a:latin typeface="Cambria Math" panose="02040503050406030204" pitchFamily="18" charset="0"/>
                                <a:ea typeface="Apple Symbols" panose="02000000000000000000" pitchFamily="2" charset="-79"/>
                                <a:cs typeface="Courier New" panose="02070309020205020404" pitchFamily="49" charset="0"/>
                              </a:rPr>
                            </m:ctrlPr>
                          </m:sSupPr>
                          <m:e>
                            <m:r>
                              <m:rPr>
                                <m:nor/>
                              </m:rPr>
                              <a:rPr lang="en-US" sz="1050" b="1" dirty="0">
                                <a:latin typeface="Courier New" panose="02070309020205020404" pitchFamily="49" charset="0"/>
                                <a:ea typeface="Apple Symbols" panose="02000000000000000000" pitchFamily="2" charset="-79"/>
                                <a:cs typeface="Courier New" panose="02070309020205020404" pitchFamily="49" charset="0"/>
                              </a:rPr>
                              <m:t>dz</m:t>
                            </m:r>
                          </m:e>
                          <m:sup>
                            <m:r>
                              <a:rPr lang="en-US" sz="1050" b="1" i="1" dirty="0">
                                <a:latin typeface="Cambria Math" panose="02040503050406030204" pitchFamily="18" charset="0"/>
                                <a:ea typeface="Apple Symbols" panose="02000000000000000000" pitchFamily="2" charset="-79"/>
                                <a:cs typeface="Courier New" panose="02070309020205020404" pitchFamily="49" charset="0"/>
                              </a:rPr>
                              <m:t>[</m:t>
                            </m:r>
                            <m:r>
                              <a:rPr lang="en-US" sz="1050" b="1" i="1" dirty="0">
                                <a:latin typeface="Cambria Math" panose="02040503050406030204" pitchFamily="18" charset="0"/>
                                <a:ea typeface="Apple Symbols" panose="02000000000000000000" pitchFamily="2" charset="-79"/>
                                <a:cs typeface="Courier New" panose="02070309020205020404" pitchFamily="49" charset="0"/>
                              </a:rPr>
                              <m:t>𝟐</m:t>
                            </m:r>
                            <m:r>
                              <a:rPr lang="en-US" sz="1050" b="1" i="1" dirty="0">
                                <a:latin typeface="Cambria Math" panose="02040503050406030204" pitchFamily="18" charset="0"/>
                                <a:ea typeface="Apple Symbols" panose="02000000000000000000" pitchFamily="2" charset="-79"/>
                                <a:cs typeface="Courier New" panose="02070309020205020404" pitchFamily="49" charset="0"/>
                              </a:rPr>
                              <m:t>]</m:t>
                            </m:r>
                          </m:sup>
                        </m:sSup>
                      </m:oMath>
                    </m:oMathPara>
                  </a14:m>
                  <a:endParaRPr lang="en-US" sz="1050" dirty="0"/>
                </a:p>
              </p:txBody>
            </p:sp>
          </mc:Choice>
          <mc:Fallback xmlns="">
            <p:sp>
              <p:nvSpPr>
                <p:cNvPr id="119" name="Rectangle 118">
                  <a:extLst>
                    <a:ext uri="{FF2B5EF4-FFF2-40B4-BE49-F238E27FC236}">
                      <a16:creationId xmlns:a16="http://schemas.microsoft.com/office/drawing/2014/main" id="{477CCE49-5B7D-1043-B7A2-F0A154BF243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12922" y="4230989"/>
                  <a:ext cx="507639" cy="260905"/>
                </a:xfrm>
                <a:prstGeom prst="rect">
                  <a:avLst/>
                </a:prstGeom>
                <a:blipFill>
                  <a:blip r:embed="rId3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0" name="Rectangle 119">
                  <a:extLst>
                    <a:ext uri="{FF2B5EF4-FFF2-40B4-BE49-F238E27FC236}">
                      <a16:creationId xmlns:a16="http://schemas.microsoft.com/office/drawing/2014/main" id="{14AEC517-6BD6-4F48-B80F-9DA6F4B3FE21}"/>
                    </a:ext>
                  </a:extLst>
                </p:cNvPr>
                <p:cNvSpPr/>
                <p:nvPr/>
              </p:nvSpPr>
              <p:spPr>
                <a:xfrm>
                  <a:off x="2155332" y="4945906"/>
                  <a:ext cx="572015" cy="26885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050" b="1" i="1" dirty="0">
                                <a:latin typeface="Cambria Math" panose="02040503050406030204" pitchFamily="18" charset="0"/>
                                <a:ea typeface="Apple Symbols" panose="02000000000000000000" pitchFamily="2" charset="-79"/>
                                <a:cs typeface="Courier New" panose="02070309020205020404" pitchFamily="49" charset="0"/>
                              </a:rPr>
                            </m:ctrlPr>
                          </m:sSupPr>
                          <m:e>
                            <m:r>
                              <m:rPr>
                                <m:nor/>
                              </m:rPr>
                              <a:rPr lang="en-US" sz="1050" b="1" dirty="0">
                                <a:latin typeface="Cambria Math" panose="02040503050406030204" pitchFamily="18" charset="0"/>
                                <a:ea typeface="Apple Symbols" panose="02000000000000000000" pitchFamily="2" charset="-79"/>
                                <a:cs typeface="Courier New" panose="02070309020205020404" pitchFamily="49" charset="0"/>
                              </a:rPr>
                              <m:t>d</m:t>
                            </m:r>
                            <m:r>
                              <a:rPr lang="en-US" sz="1050" b="1" i="1" dirty="0">
                                <a:latin typeface="Cambria Math" panose="02040503050406030204" pitchFamily="18" charset="0"/>
                                <a:ea typeface="Apple Symbols" panose="02000000000000000000" pitchFamily="2" charset="-79"/>
                                <a:cs typeface="Courier New" panose="02070309020205020404" pitchFamily="49" charset="0"/>
                              </a:rPr>
                              <m:t>𝑾</m:t>
                            </m:r>
                          </m:e>
                          <m:sup>
                            <m:r>
                              <a:rPr lang="en-US" sz="1050" b="1" i="1" dirty="0">
                                <a:latin typeface="Cambria Math" panose="02040503050406030204" pitchFamily="18" charset="0"/>
                                <a:ea typeface="Apple Symbols" panose="02000000000000000000" pitchFamily="2" charset="-79"/>
                                <a:cs typeface="Courier New" panose="02070309020205020404" pitchFamily="49" charset="0"/>
                              </a:rPr>
                              <m:t>[</m:t>
                            </m:r>
                            <m:r>
                              <a:rPr lang="en-US" sz="1050" b="1" i="1" dirty="0">
                                <a:latin typeface="Cambria Math" panose="02040503050406030204" pitchFamily="18" charset="0"/>
                                <a:ea typeface="Apple Symbols" panose="02000000000000000000" pitchFamily="2" charset="-79"/>
                                <a:cs typeface="Courier New" panose="02070309020205020404" pitchFamily="49" charset="0"/>
                              </a:rPr>
                              <m:t>𝟐</m:t>
                            </m:r>
                            <m:r>
                              <a:rPr lang="en-US" sz="1050" b="1" i="1" dirty="0">
                                <a:latin typeface="Cambria Math" panose="02040503050406030204" pitchFamily="18" charset="0"/>
                                <a:ea typeface="Apple Symbols" panose="02000000000000000000" pitchFamily="2" charset="-79"/>
                                <a:cs typeface="Courier New" panose="02070309020205020404" pitchFamily="49" charset="0"/>
                              </a:rPr>
                              <m:t>]</m:t>
                            </m:r>
                          </m:sup>
                        </m:sSup>
                      </m:oMath>
                    </m:oMathPara>
                  </a14:m>
                  <a:endParaRPr lang="en-US" sz="1050" dirty="0"/>
                </a:p>
              </p:txBody>
            </p:sp>
          </mc:Choice>
          <mc:Fallback xmlns="">
            <p:sp>
              <p:nvSpPr>
                <p:cNvPr id="120" name="Rectangle 119">
                  <a:extLst>
                    <a:ext uri="{FF2B5EF4-FFF2-40B4-BE49-F238E27FC236}">
                      <a16:creationId xmlns:a16="http://schemas.microsoft.com/office/drawing/2014/main" id="{14AEC517-6BD6-4F48-B80F-9DA6F4B3FE2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55332" y="4945906"/>
                  <a:ext cx="572015" cy="268856"/>
                </a:xfrm>
                <a:prstGeom prst="rect">
                  <a:avLst/>
                </a:prstGeom>
                <a:blipFill>
                  <a:blip r:embed="rId3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1" name="Rectangle 120">
                  <a:extLst>
                    <a:ext uri="{FF2B5EF4-FFF2-40B4-BE49-F238E27FC236}">
                      <a16:creationId xmlns:a16="http://schemas.microsoft.com/office/drawing/2014/main" id="{A1CA00F8-7D40-1147-8631-18BB32813122}"/>
                    </a:ext>
                  </a:extLst>
                </p:cNvPr>
                <p:cNvSpPr/>
                <p:nvPr/>
              </p:nvSpPr>
              <p:spPr>
                <a:xfrm>
                  <a:off x="2155332" y="5138536"/>
                  <a:ext cx="523925" cy="26885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050" b="1" i="1" dirty="0">
                                <a:latin typeface="Cambria Math" panose="02040503050406030204" pitchFamily="18" charset="0"/>
                                <a:ea typeface="Apple Symbols" panose="02000000000000000000" pitchFamily="2" charset="-79"/>
                                <a:cs typeface="Courier New" panose="02070309020205020404" pitchFamily="49" charset="0"/>
                              </a:rPr>
                            </m:ctrlPr>
                          </m:sSupPr>
                          <m:e>
                            <m:r>
                              <m:rPr>
                                <m:nor/>
                              </m:rPr>
                              <a:rPr lang="en-US" sz="1050" b="1" dirty="0">
                                <a:latin typeface="Courier New" panose="02070309020205020404" pitchFamily="49" charset="0"/>
                                <a:ea typeface="Apple Symbols" panose="02000000000000000000" pitchFamily="2" charset="-79"/>
                                <a:cs typeface="Courier New" panose="02070309020205020404" pitchFamily="49" charset="0"/>
                              </a:rPr>
                              <m:t>dz</m:t>
                            </m:r>
                          </m:e>
                          <m:sup>
                            <m:r>
                              <a:rPr lang="en-US" sz="1050" b="1" i="1" dirty="0">
                                <a:latin typeface="Cambria Math" panose="02040503050406030204" pitchFamily="18" charset="0"/>
                                <a:ea typeface="Apple Symbols" panose="02000000000000000000" pitchFamily="2" charset="-79"/>
                                <a:cs typeface="Courier New" panose="02070309020205020404" pitchFamily="49" charset="0"/>
                              </a:rPr>
                              <m:t>[</m:t>
                            </m:r>
                            <m:r>
                              <a:rPr lang="en-US" sz="1050" b="1" i="1" dirty="0">
                                <a:latin typeface="Cambria Math" panose="02040503050406030204" pitchFamily="18" charset="0"/>
                                <a:ea typeface="Apple Symbols" panose="02000000000000000000" pitchFamily="2" charset="-79"/>
                                <a:cs typeface="Courier New" panose="02070309020205020404" pitchFamily="49" charset="0"/>
                              </a:rPr>
                              <m:t>𝟐</m:t>
                            </m:r>
                            <m:r>
                              <a:rPr lang="en-US" sz="1050" b="1" i="1" dirty="0">
                                <a:latin typeface="Cambria Math" panose="02040503050406030204" pitchFamily="18" charset="0"/>
                                <a:ea typeface="Apple Symbols" panose="02000000000000000000" pitchFamily="2" charset="-79"/>
                                <a:cs typeface="Courier New" panose="02070309020205020404" pitchFamily="49" charset="0"/>
                              </a:rPr>
                              <m:t>]</m:t>
                            </m:r>
                          </m:sup>
                        </m:sSup>
                      </m:oMath>
                    </m:oMathPara>
                  </a14:m>
                  <a:endParaRPr lang="en-US" sz="1050" dirty="0"/>
                </a:p>
              </p:txBody>
            </p:sp>
          </mc:Choice>
          <mc:Fallback xmlns="">
            <p:sp>
              <p:nvSpPr>
                <p:cNvPr id="121" name="Rectangle 120">
                  <a:extLst>
                    <a:ext uri="{FF2B5EF4-FFF2-40B4-BE49-F238E27FC236}">
                      <a16:creationId xmlns:a16="http://schemas.microsoft.com/office/drawing/2014/main" id="{A1CA00F8-7D40-1147-8631-18BB3281312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55332" y="5138536"/>
                  <a:ext cx="523925" cy="268856"/>
                </a:xfrm>
                <a:prstGeom prst="rect">
                  <a:avLst/>
                </a:prstGeom>
                <a:blipFill>
                  <a:blip r:embed="rId3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2" name="Rectangle 121">
                  <a:extLst>
                    <a:ext uri="{FF2B5EF4-FFF2-40B4-BE49-F238E27FC236}">
                      <a16:creationId xmlns:a16="http://schemas.microsoft.com/office/drawing/2014/main" id="{8194BF19-E62B-BB48-BAA5-EB9F8F43379F}"/>
                    </a:ext>
                  </a:extLst>
                </p:cNvPr>
                <p:cNvSpPr/>
                <p:nvPr/>
              </p:nvSpPr>
              <p:spPr>
                <a:xfrm>
                  <a:off x="1785514" y="3358453"/>
                  <a:ext cx="504433" cy="30200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105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nor/>
                              </m:rPr>
                              <a:rPr lang="en-US" sz="1050" b="1" dirty="0">
                                <a:latin typeface="Courier New" panose="02070309020205020404" pitchFamily="49" charset="0"/>
                                <a:ea typeface="Apple Symbols" panose="02000000000000000000" pitchFamily="2" charset="-79"/>
                                <a:cs typeface="Courier New" panose="02070309020205020404" pitchFamily="49" charset="0"/>
                              </a:rPr>
                              <m:t>da</m:t>
                            </m:r>
                          </m:e>
                          <m:sub>
                            <m: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  <m:t>[1]</m:t>
                            </m:r>
                          </m:sup>
                        </m:sSubSup>
                      </m:oMath>
                    </m:oMathPara>
                  </a14:m>
                  <a:endParaRPr lang="en-US" sz="1050" dirty="0"/>
                </a:p>
              </p:txBody>
            </p:sp>
          </mc:Choice>
          <mc:Fallback xmlns="">
            <p:sp>
              <p:nvSpPr>
                <p:cNvPr id="122" name="Rectangle 121">
                  <a:extLst>
                    <a:ext uri="{FF2B5EF4-FFF2-40B4-BE49-F238E27FC236}">
                      <a16:creationId xmlns:a16="http://schemas.microsoft.com/office/drawing/2014/main" id="{8194BF19-E62B-BB48-BAA5-EB9F8F43379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85514" y="3358453"/>
                  <a:ext cx="504433" cy="302006"/>
                </a:xfrm>
                <a:prstGeom prst="rect">
                  <a:avLst/>
                </a:prstGeom>
                <a:blipFill>
                  <a:blip r:embed="rId4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3" name="Rectangle 122">
                  <a:extLst>
                    <a:ext uri="{FF2B5EF4-FFF2-40B4-BE49-F238E27FC236}">
                      <a16:creationId xmlns:a16="http://schemas.microsoft.com/office/drawing/2014/main" id="{32A624BD-DD5B-E845-BB7A-DC355A565AE7}"/>
                    </a:ext>
                  </a:extLst>
                </p:cNvPr>
                <p:cNvSpPr/>
                <p:nvPr/>
              </p:nvSpPr>
              <p:spPr>
                <a:xfrm>
                  <a:off x="1450316" y="3356743"/>
                  <a:ext cx="504433" cy="29469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105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nor/>
                              </m:rPr>
                              <a:rPr lang="en-US" sz="1050" b="1" dirty="0">
                                <a:latin typeface="Courier New" panose="02070309020205020404" pitchFamily="49" charset="0"/>
                                <a:ea typeface="Apple Symbols" panose="02000000000000000000" pitchFamily="2" charset="-79"/>
                                <a:cs typeface="Courier New" panose="02070309020205020404" pitchFamily="49" charset="0"/>
                              </a:rPr>
                              <m:t>d</m:t>
                            </m:r>
                            <m:r>
                              <m:rPr>
                                <m:nor/>
                              </m:rPr>
                              <a:rPr lang="en-US" sz="1050" b="1" i="0" dirty="0" smtClean="0">
                                <a:latin typeface="Courier New" panose="02070309020205020404" pitchFamily="49" charset="0"/>
                                <a:ea typeface="Apple Symbols" panose="02000000000000000000" pitchFamily="2" charset="-79"/>
                                <a:cs typeface="Courier New" panose="02070309020205020404" pitchFamily="49" charset="0"/>
                              </a:rPr>
                              <m:t>z</m:t>
                            </m:r>
                          </m:e>
                          <m:sub>
                            <m:r>
                              <a:rPr lang="en-US" sz="105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1050" i="1">
                                <a:latin typeface="Cambria Math" panose="02040503050406030204" pitchFamily="18" charset="0"/>
                              </a:rPr>
                              <m:t>[1]</m:t>
                            </m:r>
                          </m:sup>
                        </m:sSubSup>
                      </m:oMath>
                    </m:oMathPara>
                  </a14:m>
                  <a:endParaRPr lang="en-US" sz="1050" dirty="0"/>
                </a:p>
              </p:txBody>
            </p:sp>
          </mc:Choice>
          <mc:Fallback xmlns="">
            <p:sp>
              <p:nvSpPr>
                <p:cNvPr id="123" name="Rectangle 122">
                  <a:extLst>
                    <a:ext uri="{FF2B5EF4-FFF2-40B4-BE49-F238E27FC236}">
                      <a16:creationId xmlns:a16="http://schemas.microsoft.com/office/drawing/2014/main" id="{32A624BD-DD5B-E845-BB7A-DC355A565AE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50316" y="3356743"/>
                  <a:ext cx="504433" cy="294696"/>
                </a:xfrm>
                <a:prstGeom prst="rect">
                  <a:avLst/>
                </a:prstGeom>
                <a:blipFill>
                  <a:blip r:embed="rId4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4" name="Rectangle 123">
                  <a:extLst>
                    <a:ext uri="{FF2B5EF4-FFF2-40B4-BE49-F238E27FC236}">
                      <a16:creationId xmlns:a16="http://schemas.microsoft.com/office/drawing/2014/main" id="{790905BA-F0E4-E04F-BF83-2770C426341F}"/>
                    </a:ext>
                  </a:extLst>
                </p:cNvPr>
                <p:cNvSpPr/>
                <p:nvPr/>
              </p:nvSpPr>
              <p:spPr>
                <a:xfrm>
                  <a:off x="1779960" y="3939045"/>
                  <a:ext cx="504433" cy="30200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105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nor/>
                              </m:rPr>
                              <a:rPr lang="en-US" sz="1050" b="1" dirty="0">
                                <a:latin typeface="Courier New" panose="02070309020205020404" pitchFamily="49" charset="0"/>
                                <a:ea typeface="Apple Symbols" panose="02000000000000000000" pitchFamily="2" charset="-79"/>
                                <a:cs typeface="Courier New" panose="02070309020205020404" pitchFamily="49" charset="0"/>
                              </a:rPr>
                              <m:t>da</m:t>
                            </m:r>
                          </m:e>
                          <m:sub>
                            <m: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  <m:t>[1]</m:t>
                            </m:r>
                          </m:sup>
                        </m:sSubSup>
                      </m:oMath>
                    </m:oMathPara>
                  </a14:m>
                  <a:endParaRPr lang="en-US" sz="1050" dirty="0"/>
                </a:p>
              </p:txBody>
            </p:sp>
          </mc:Choice>
          <mc:Fallback xmlns="">
            <p:sp>
              <p:nvSpPr>
                <p:cNvPr id="124" name="Rectangle 123">
                  <a:extLst>
                    <a:ext uri="{FF2B5EF4-FFF2-40B4-BE49-F238E27FC236}">
                      <a16:creationId xmlns:a16="http://schemas.microsoft.com/office/drawing/2014/main" id="{790905BA-F0E4-E04F-BF83-2770C426341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79960" y="3939045"/>
                  <a:ext cx="504433" cy="302006"/>
                </a:xfrm>
                <a:prstGeom prst="rect">
                  <a:avLst/>
                </a:prstGeom>
                <a:blipFill>
                  <a:blip r:embed="rId4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5" name="Rectangle 124">
                  <a:extLst>
                    <a:ext uri="{FF2B5EF4-FFF2-40B4-BE49-F238E27FC236}">
                      <a16:creationId xmlns:a16="http://schemas.microsoft.com/office/drawing/2014/main" id="{9E74141B-790A-F844-AFB2-D3AE28FCF4D6}"/>
                    </a:ext>
                  </a:extLst>
                </p:cNvPr>
                <p:cNvSpPr/>
                <p:nvPr/>
              </p:nvSpPr>
              <p:spPr>
                <a:xfrm>
                  <a:off x="1444762" y="3937335"/>
                  <a:ext cx="504433" cy="29469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105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nor/>
                              </m:rPr>
                              <a:rPr lang="en-US" sz="1050" b="1" dirty="0">
                                <a:latin typeface="Courier New" panose="02070309020205020404" pitchFamily="49" charset="0"/>
                                <a:ea typeface="Apple Symbols" panose="02000000000000000000" pitchFamily="2" charset="-79"/>
                                <a:cs typeface="Courier New" panose="02070309020205020404" pitchFamily="49" charset="0"/>
                              </a:rPr>
                              <m:t>d</m:t>
                            </m:r>
                            <m:r>
                              <m:rPr>
                                <m:nor/>
                              </m:rPr>
                              <a:rPr lang="en-US" sz="1050" b="1" i="0" dirty="0" smtClean="0">
                                <a:latin typeface="Courier New" panose="02070309020205020404" pitchFamily="49" charset="0"/>
                                <a:ea typeface="Apple Symbols" panose="02000000000000000000" pitchFamily="2" charset="-79"/>
                                <a:cs typeface="Courier New" panose="02070309020205020404" pitchFamily="49" charset="0"/>
                              </a:rPr>
                              <m:t>z</m:t>
                            </m:r>
                          </m:e>
                          <m:sub>
                            <m: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sz="1050" i="1">
                                <a:latin typeface="Cambria Math" panose="02040503050406030204" pitchFamily="18" charset="0"/>
                              </a:rPr>
                              <m:t>[1]</m:t>
                            </m:r>
                          </m:sup>
                        </m:sSubSup>
                      </m:oMath>
                    </m:oMathPara>
                  </a14:m>
                  <a:endParaRPr lang="en-US" sz="1050" dirty="0"/>
                </a:p>
              </p:txBody>
            </p:sp>
          </mc:Choice>
          <mc:Fallback xmlns="">
            <p:sp>
              <p:nvSpPr>
                <p:cNvPr id="125" name="Rectangle 124">
                  <a:extLst>
                    <a:ext uri="{FF2B5EF4-FFF2-40B4-BE49-F238E27FC236}">
                      <a16:creationId xmlns:a16="http://schemas.microsoft.com/office/drawing/2014/main" id="{9E74141B-790A-F844-AFB2-D3AE28FCF4D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44762" y="3937335"/>
                  <a:ext cx="504433" cy="294696"/>
                </a:xfrm>
                <a:prstGeom prst="rect">
                  <a:avLst/>
                </a:prstGeom>
                <a:blipFill>
                  <a:blip r:embed="rId4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6" name="Rectangle 125">
                  <a:extLst>
                    <a:ext uri="{FF2B5EF4-FFF2-40B4-BE49-F238E27FC236}">
                      <a16:creationId xmlns:a16="http://schemas.microsoft.com/office/drawing/2014/main" id="{6FC08D1E-ABEF-7747-93E9-DD03A72DBBDB}"/>
                    </a:ext>
                  </a:extLst>
                </p:cNvPr>
                <p:cNvSpPr/>
                <p:nvPr/>
              </p:nvSpPr>
              <p:spPr>
                <a:xfrm>
                  <a:off x="1782408" y="4527019"/>
                  <a:ext cx="504433" cy="30200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105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nor/>
                              </m:rPr>
                              <a:rPr lang="en-US" sz="1050" b="1" dirty="0">
                                <a:latin typeface="Courier New" panose="02070309020205020404" pitchFamily="49" charset="0"/>
                                <a:ea typeface="Apple Symbols" panose="02000000000000000000" pitchFamily="2" charset="-79"/>
                                <a:cs typeface="Courier New" panose="02070309020205020404" pitchFamily="49" charset="0"/>
                              </a:rPr>
                              <m:t>da</m:t>
                            </m:r>
                          </m:e>
                          <m:sub>
                            <m: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  <m:t>[1]</m:t>
                            </m:r>
                          </m:sup>
                        </m:sSubSup>
                      </m:oMath>
                    </m:oMathPara>
                  </a14:m>
                  <a:endParaRPr lang="en-US" sz="1050" dirty="0"/>
                </a:p>
              </p:txBody>
            </p:sp>
          </mc:Choice>
          <mc:Fallback xmlns="">
            <p:sp>
              <p:nvSpPr>
                <p:cNvPr id="126" name="Rectangle 125">
                  <a:extLst>
                    <a:ext uri="{FF2B5EF4-FFF2-40B4-BE49-F238E27FC236}">
                      <a16:creationId xmlns:a16="http://schemas.microsoft.com/office/drawing/2014/main" id="{6FC08D1E-ABEF-7747-93E9-DD03A72DBBD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82408" y="4527019"/>
                  <a:ext cx="504433" cy="302006"/>
                </a:xfrm>
                <a:prstGeom prst="rect">
                  <a:avLst/>
                </a:prstGeom>
                <a:blipFill>
                  <a:blip r:embed="rId4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7" name="Rectangle 126">
                  <a:extLst>
                    <a:ext uri="{FF2B5EF4-FFF2-40B4-BE49-F238E27FC236}">
                      <a16:creationId xmlns:a16="http://schemas.microsoft.com/office/drawing/2014/main" id="{40BC1FBA-AB56-FD46-A0E0-7D5BD635369A}"/>
                    </a:ext>
                  </a:extLst>
                </p:cNvPr>
                <p:cNvSpPr/>
                <p:nvPr/>
              </p:nvSpPr>
              <p:spPr>
                <a:xfrm>
                  <a:off x="1447210" y="4525309"/>
                  <a:ext cx="504432" cy="30200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105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nor/>
                              </m:rPr>
                              <a:rPr lang="en-US" sz="1050" b="1" dirty="0">
                                <a:latin typeface="Courier New" panose="02070309020205020404" pitchFamily="49" charset="0"/>
                                <a:ea typeface="Apple Symbols" panose="02000000000000000000" pitchFamily="2" charset="-79"/>
                                <a:cs typeface="Courier New" panose="02070309020205020404" pitchFamily="49" charset="0"/>
                              </a:rPr>
                              <m:t>d</m:t>
                            </m:r>
                            <m:r>
                              <m:rPr>
                                <m:nor/>
                              </m:rPr>
                              <a:rPr lang="en-US" sz="1050" b="1" i="0" dirty="0" smtClean="0">
                                <a:latin typeface="Courier New" panose="02070309020205020404" pitchFamily="49" charset="0"/>
                                <a:ea typeface="Apple Symbols" panose="02000000000000000000" pitchFamily="2" charset="-79"/>
                                <a:cs typeface="Courier New" panose="02070309020205020404" pitchFamily="49" charset="0"/>
                              </a:rPr>
                              <m:t>z</m:t>
                            </m:r>
                          </m:e>
                          <m:sub>
                            <m:r>
                              <a:rPr lang="en-US" sz="1050" b="0" i="1" dirty="0" smtClean="0">
                                <a:latin typeface="Cambria Math" panose="02040503050406030204" pitchFamily="18" charset="0"/>
                                <a:ea typeface="Apple Symbols" panose="02000000000000000000" pitchFamily="2" charset="-79"/>
                                <a:cs typeface="Courier New" panose="02070309020205020404" pitchFamily="49" charset="0"/>
                              </a:rPr>
                              <m:t>3</m:t>
                            </m:r>
                          </m:sub>
                          <m:sup>
                            <m:r>
                              <a:rPr lang="en-US" sz="1050" i="1">
                                <a:latin typeface="Cambria Math" panose="02040503050406030204" pitchFamily="18" charset="0"/>
                              </a:rPr>
                              <m:t>[1]</m:t>
                            </m:r>
                          </m:sup>
                        </m:sSubSup>
                      </m:oMath>
                    </m:oMathPara>
                  </a14:m>
                  <a:endParaRPr lang="en-US" sz="1050" dirty="0"/>
                </a:p>
              </p:txBody>
            </p:sp>
          </mc:Choice>
          <mc:Fallback xmlns="">
            <p:sp>
              <p:nvSpPr>
                <p:cNvPr id="127" name="Rectangle 126">
                  <a:extLst>
                    <a:ext uri="{FF2B5EF4-FFF2-40B4-BE49-F238E27FC236}">
                      <a16:creationId xmlns:a16="http://schemas.microsoft.com/office/drawing/2014/main" id="{40BC1FBA-AB56-FD46-A0E0-7D5BD635369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47210" y="4525309"/>
                  <a:ext cx="504432" cy="302006"/>
                </a:xfrm>
                <a:prstGeom prst="rect">
                  <a:avLst/>
                </a:prstGeom>
                <a:blipFill>
                  <a:blip r:embed="rId4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8" name="Rectangle 127">
                  <a:extLst>
                    <a:ext uri="{FF2B5EF4-FFF2-40B4-BE49-F238E27FC236}">
                      <a16:creationId xmlns:a16="http://schemas.microsoft.com/office/drawing/2014/main" id="{FAA34184-E423-E842-A2DB-D69A1BF71AD8}"/>
                    </a:ext>
                  </a:extLst>
                </p:cNvPr>
                <p:cNvSpPr/>
                <p:nvPr/>
              </p:nvSpPr>
              <p:spPr>
                <a:xfrm>
                  <a:off x="1762018" y="5121991"/>
                  <a:ext cx="504433" cy="30200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105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nor/>
                              </m:rPr>
                              <a:rPr lang="en-US" sz="1050" b="1" dirty="0">
                                <a:latin typeface="Courier New" panose="02070309020205020404" pitchFamily="49" charset="0"/>
                                <a:ea typeface="Apple Symbols" panose="02000000000000000000" pitchFamily="2" charset="-79"/>
                                <a:cs typeface="Courier New" panose="02070309020205020404" pitchFamily="49" charset="0"/>
                              </a:rPr>
                              <m:t>da</m:t>
                            </m:r>
                          </m:e>
                          <m:sub>
                            <m: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  <m:sup>
                            <m: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  <m:t>[1]</m:t>
                            </m:r>
                          </m:sup>
                        </m:sSubSup>
                      </m:oMath>
                    </m:oMathPara>
                  </a14:m>
                  <a:endParaRPr lang="en-US" sz="1050" dirty="0"/>
                </a:p>
              </p:txBody>
            </p:sp>
          </mc:Choice>
          <mc:Fallback xmlns="">
            <p:sp>
              <p:nvSpPr>
                <p:cNvPr id="128" name="Rectangle 127">
                  <a:extLst>
                    <a:ext uri="{FF2B5EF4-FFF2-40B4-BE49-F238E27FC236}">
                      <a16:creationId xmlns:a16="http://schemas.microsoft.com/office/drawing/2014/main" id="{FAA34184-E423-E842-A2DB-D69A1BF71AD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62018" y="5121991"/>
                  <a:ext cx="504433" cy="302006"/>
                </a:xfrm>
                <a:prstGeom prst="rect">
                  <a:avLst/>
                </a:prstGeom>
                <a:blipFill>
                  <a:blip r:embed="rId4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9" name="Rectangle 128">
                  <a:extLst>
                    <a:ext uri="{FF2B5EF4-FFF2-40B4-BE49-F238E27FC236}">
                      <a16:creationId xmlns:a16="http://schemas.microsoft.com/office/drawing/2014/main" id="{DF94B347-387F-1940-A826-A3382E220F2A}"/>
                    </a:ext>
                  </a:extLst>
                </p:cNvPr>
                <p:cNvSpPr/>
                <p:nvPr/>
              </p:nvSpPr>
              <p:spPr>
                <a:xfrm>
                  <a:off x="1426820" y="5120281"/>
                  <a:ext cx="504432" cy="30200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105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nor/>
                              </m:rPr>
                              <a:rPr lang="en-US" sz="1050" b="1" dirty="0">
                                <a:latin typeface="Courier New" panose="02070309020205020404" pitchFamily="49" charset="0"/>
                                <a:ea typeface="Apple Symbols" panose="02000000000000000000" pitchFamily="2" charset="-79"/>
                                <a:cs typeface="Courier New" panose="02070309020205020404" pitchFamily="49" charset="0"/>
                              </a:rPr>
                              <m:t>d</m:t>
                            </m:r>
                            <m:r>
                              <m:rPr>
                                <m:nor/>
                              </m:rPr>
                              <a:rPr lang="en-US" sz="1050" b="1" i="0" dirty="0" smtClean="0">
                                <a:latin typeface="Courier New" panose="02070309020205020404" pitchFamily="49" charset="0"/>
                                <a:ea typeface="Apple Symbols" panose="02000000000000000000" pitchFamily="2" charset="-79"/>
                                <a:cs typeface="Courier New" panose="02070309020205020404" pitchFamily="49" charset="0"/>
                              </a:rPr>
                              <m:t>z</m:t>
                            </m:r>
                          </m:e>
                          <m:sub>
                            <m:r>
                              <a:rPr lang="en-US" sz="1050" b="0" i="1" dirty="0" smtClean="0">
                                <a:latin typeface="Cambria Math" panose="02040503050406030204" pitchFamily="18" charset="0"/>
                                <a:ea typeface="Apple Symbols" panose="02000000000000000000" pitchFamily="2" charset="-79"/>
                                <a:cs typeface="Courier New" panose="02070309020205020404" pitchFamily="49" charset="0"/>
                              </a:rPr>
                              <m:t>4</m:t>
                            </m:r>
                          </m:sub>
                          <m:sup>
                            <m:r>
                              <a:rPr lang="en-US" sz="1050" i="1">
                                <a:latin typeface="Cambria Math" panose="02040503050406030204" pitchFamily="18" charset="0"/>
                              </a:rPr>
                              <m:t>[1]</m:t>
                            </m:r>
                          </m:sup>
                        </m:sSubSup>
                      </m:oMath>
                    </m:oMathPara>
                  </a14:m>
                  <a:endParaRPr lang="en-US" sz="1050" dirty="0"/>
                </a:p>
              </p:txBody>
            </p:sp>
          </mc:Choice>
          <mc:Fallback xmlns="">
            <p:sp>
              <p:nvSpPr>
                <p:cNvPr id="129" name="Rectangle 128">
                  <a:extLst>
                    <a:ext uri="{FF2B5EF4-FFF2-40B4-BE49-F238E27FC236}">
                      <a16:creationId xmlns:a16="http://schemas.microsoft.com/office/drawing/2014/main" id="{DF94B347-387F-1940-A826-A3382E220F2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26820" y="5120281"/>
                  <a:ext cx="504432" cy="302006"/>
                </a:xfrm>
                <a:prstGeom prst="rect">
                  <a:avLst/>
                </a:prstGeom>
                <a:blipFill>
                  <a:blip r:embed="rId4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Rectangle 130">
                <a:extLst>
                  <a:ext uri="{FF2B5EF4-FFF2-40B4-BE49-F238E27FC236}">
                    <a16:creationId xmlns:a16="http://schemas.microsoft.com/office/drawing/2014/main" id="{97775E35-6FAA-1F44-9BEA-D7C532833E00}"/>
                  </a:ext>
                </a:extLst>
              </p:cNvPr>
              <p:cNvSpPr/>
              <p:nvPr/>
            </p:nvSpPr>
            <p:spPr>
              <a:xfrm>
                <a:off x="843825" y="822955"/>
                <a:ext cx="2718180" cy="53828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b="1" i="1" dirty="0" smtClean="0">
                              <a:latin typeface="Cambria Math" panose="02040503050406030204" pitchFamily="18" charset="0"/>
                              <a:ea typeface="Apple Symbols" panose="02000000000000000000" pitchFamily="2" charset="-79"/>
                              <a:cs typeface="Courier New" panose="02070309020205020404" pitchFamily="49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1400" b="1" dirty="0">
                              <a:latin typeface="Cambria Math" panose="02040503050406030204" pitchFamily="18" charset="0"/>
                              <a:ea typeface="Apple Symbols" panose="02000000000000000000" pitchFamily="2" charset="-79"/>
                              <a:cs typeface="Courier New" panose="02070309020205020404" pitchFamily="49" charset="0"/>
                            </a:rPr>
                            <m:t>d</m:t>
                          </m:r>
                          <m:r>
                            <a:rPr lang="en-US" sz="1400" b="1" i="1" dirty="0">
                              <a:latin typeface="Cambria Math" panose="02040503050406030204" pitchFamily="18" charset="0"/>
                              <a:ea typeface="Apple Symbols" panose="02000000000000000000" pitchFamily="2" charset="-79"/>
                              <a:cs typeface="Courier New" panose="02070309020205020404" pitchFamily="49" charset="0"/>
                            </a:rPr>
                            <m:t>𝑾</m:t>
                          </m:r>
                        </m:e>
                        <m:sup>
                          <m:r>
                            <a:rPr lang="en-US" sz="1400" b="1" i="1" dirty="0">
                              <a:latin typeface="Cambria Math" panose="02040503050406030204" pitchFamily="18" charset="0"/>
                              <a:ea typeface="Apple Symbols" panose="02000000000000000000" pitchFamily="2" charset="-79"/>
                              <a:cs typeface="Courier New" panose="02070309020205020404" pitchFamily="49" charset="0"/>
                            </a:rPr>
                            <m:t>[</m:t>
                          </m:r>
                          <m:r>
                            <a:rPr lang="en-US" sz="1400" b="1" i="1" dirty="0">
                              <a:latin typeface="Cambria Math" panose="02040503050406030204" pitchFamily="18" charset="0"/>
                              <a:ea typeface="Apple Symbols" panose="02000000000000000000" pitchFamily="2" charset="-79"/>
                              <a:cs typeface="Courier New" panose="02070309020205020404" pitchFamily="49" charset="0"/>
                            </a:rPr>
                            <m:t>𝟏</m:t>
                          </m:r>
                          <m:r>
                            <a:rPr lang="en-US" sz="1400" b="1" i="1" dirty="0">
                              <a:latin typeface="Cambria Math" panose="02040503050406030204" pitchFamily="18" charset="0"/>
                              <a:ea typeface="Apple Symbols" panose="02000000000000000000" pitchFamily="2" charset="-79"/>
                              <a:cs typeface="Courier New" panose="02070309020205020404" pitchFamily="49" charset="0"/>
                            </a:rPr>
                            <m:t>]</m:t>
                          </m:r>
                        </m:sup>
                      </m:sSup>
                      <m:r>
                        <a:rPr lang="en-US" sz="1400" b="0" i="0" dirty="0" smtClean="0">
                          <a:latin typeface="Cambria Math" panose="02040503050406030204" pitchFamily="18" charset="0"/>
                          <a:ea typeface="Apple Symbols" panose="02000000000000000000" pitchFamily="2" charset="-79"/>
                          <a:cs typeface="Courier New" panose="02070309020205020404" pitchFamily="49" charset="0"/>
                        </a:rPr>
                        <m:t>=</m:t>
                      </m:r>
                      <m:sSup>
                        <m:sSupPr>
                          <m:ctrlPr>
                            <a:rPr lang="en-US" sz="1400" b="1" i="1" dirty="0">
                              <a:latin typeface="Cambria Math" panose="02040503050406030204" pitchFamily="18" charset="0"/>
                              <a:ea typeface="Apple Symbols" panose="02000000000000000000" pitchFamily="2" charset="-79"/>
                              <a:cs typeface="Courier New" panose="02070309020205020404" pitchFamily="49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1400" b="1" dirty="0">
                              <a:latin typeface="Courier New" panose="02070309020205020404" pitchFamily="49" charset="0"/>
                              <a:ea typeface="Apple Symbols" panose="02000000000000000000" pitchFamily="2" charset="-79"/>
                              <a:cs typeface="Courier New" panose="02070309020205020404" pitchFamily="49" charset="0"/>
                            </a:rPr>
                            <m:t>dz</m:t>
                          </m:r>
                        </m:e>
                        <m:sup>
                          <m:r>
                            <a:rPr lang="en-US" sz="1400" b="1" i="1" dirty="0">
                              <a:latin typeface="Cambria Math" panose="02040503050406030204" pitchFamily="18" charset="0"/>
                              <a:ea typeface="Apple Symbols" panose="02000000000000000000" pitchFamily="2" charset="-79"/>
                              <a:cs typeface="Courier New" panose="02070309020205020404" pitchFamily="49" charset="0"/>
                            </a:rPr>
                            <m:t>[</m:t>
                          </m:r>
                          <m:r>
                            <a:rPr lang="en-US" sz="1400" b="1" i="1" dirty="0">
                              <a:latin typeface="Cambria Math" panose="02040503050406030204" pitchFamily="18" charset="0"/>
                              <a:ea typeface="Apple Symbols" panose="02000000000000000000" pitchFamily="2" charset="-79"/>
                              <a:cs typeface="Courier New" panose="02070309020205020404" pitchFamily="49" charset="0"/>
                            </a:rPr>
                            <m:t>𝟏</m:t>
                          </m:r>
                          <m:r>
                            <a:rPr lang="en-US" sz="1400" b="1" i="1" dirty="0">
                              <a:latin typeface="Cambria Math" panose="02040503050406030204" pitchFamily="18" charset="0"/>
                              <a:ea typeface="Apple Symbols" panose="02000000000000000000" pitchFamily="2" charset="-79"/>
                              <a:cs typeface="Courier New" panose="02070309020205020404" pitchFamily="49" charset="0"/>
                            </a:rPr>
                            <m:t>]</m:t>
                          </m:r>
                        </m:sup>
                      </m:sSup>
                      <m:f>
                        <m:f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  <a:ea typeface="Apple Symbols" panose="02000000000000000000" pitchFamily="2" charset="-79"/>
                              <a:cs typeface="Courier New" panose="02070309020205020404" pitchFamily="49" charset="0"/>
                            </a:rPr>
                          </m:ctrlPr>
                        </m:fPr>
                        <m:num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  <a:ea typeface="Apple Symbols" panose="02000000000000000000" pitchFamily="2" charset="-79"/>
                              <a:cs typeface="Courier New" panose="02070309020205020404" pitchFamily="49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[1]</m:t>
                              </m:r>
                            </m:sup>
                          </m:sSup>
                        </m:num>
                        <m:den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  <a:ea typeface="Apple Symbols" panose="02000000000000000000" pitchFamily="2" charset="-79"/>
                              <a:cs typeface="Courier New" panose="02070309020205020404" pitchFamily="49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[1]</m:t>
                              </m:r>
                            </m:sup>
                          </m:sSup>
                        </m:den>
                      </m:f>
                      <m:r>
                        <a:rPr lang="en-US" sz="1400" b="0" i="1" dirty="0" smtClean="0">
                          <a:latin typeface="Cambria Math" panose="02040503050406030204" pitchFamily="18" charset="0"/>
                          <a:ea typeface="Apple Symbols" panose="02000000000000000000" pitchFamily="2" charset="-79"/>
                          <a:cs typeface="Courier New" panose="02070309020205020404" pitchFamily="49" charset="0"/>
                        </a:rPr>
                        <m:t>=</m:t>
                      </m:r>
                      <m:sSup>
                        <m:sSupPr>
                          <m:ctrlPr>
                            <a:rPr lang="en-US" sz="1400" b="1" i="1" dirty="0">
                              <a:latin typeface="Cambria Math" panose="02040503050406030204" pitchFamily="18" charset="0"/>
                              <a:ea typeface="Apple Symbols" panose="02000000000000000000" pitchFamily="2" charset="-79"/>
                              <a:cs typeface="Courier New" panose="02070309020205020404" pitchFamily="49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1400" b="1" dirty="0">
                              <a:latin typeface="Courier New" panose="02070309020205020404" pitchFamily="49" charset="0"/>
                              <a:ea typeface="Apple Symbols" panose="02000000000000000000" pitchFamily="2" charset="-79"/>
                              <a:cs typeface="Courier New" panose="02070309020205020404" pitchFamily="49" charset="0"/>
                            </a:rPr>
                            <m:t>dz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sz="1400" b="1" i="1" dirty="0">
                                  <a:latin typeface="Cambria Math" panose="02040503050406030204" pitchFamily="18" charset="0"/>
                                  <a:ea typeface="Apple Symbols" panose="02000000000000000000" pitchFamily="2" charset="-79"/>
                                  <a:cs typeface="Courier New" panose="02070309020205020404" pitchFamily="49" charset="0"/>
                                </a:rPr>
                              </m:ctrlPr>
                            </m:dPr>
                            <m:e>
                              <m:r>
                                <a:rPr lang="en-US" sz="1400" b="1" i="1" dirty="0">
                                  <a:latin typeface="Cambria Math" panose="02040503050406030204" pitchFamily="18" charset="0"/>
                                  <a:ea typeface="Apple Symbols" panose="02000000000000000000" pitchFamily="2" charset="-79"/>
                                  <a:cs typeface="Courier New" panose="02070309020205020404" pitchFamily="49" charset="0"/>
                                </a:rPr>
                                <m:t>𝟏</m:t>
                              </m:r>
                            </m:e>
                          </m:d>
                        </m:sup>
                      </m:sSup>
                      <m:sSup>
                        <m:sSupPr>
                          <m:ctrlPr>
                            <a:rPr lang="en-US" sz="1400" b="1" i="1" dirty="0" smtClean="0">
                              <a:latin typeface="Cambria Math" panose="02040503050406030204" pitchFamily="18" charset="0"/>
                              <a:ea typeface="Apple Symbols" panose="02000000000000000000" pitchFamily="2" charset="-79"/>
                              <a:cs typeface="Courier New" panose="02070309020205020404" pitchFamily="49" charset="0"/>
                            </a:rPr>
                          </m:ctrlPr>
                        </m:sSupPr>
                        <m:e>
                          <m:r>
                            <a:rPr lang="en-US" sz="1400" b="1" i="1" dirty="0" smtClean="0">
                              <a:latin typeface="Cambria Math" panose="02040503050406030204" pitchFamily="18" charset="0"/>
                              <a:ea typeface="Apple Symbols" panose="02000000000000000000" pitchFamily="2" charset="-79"/>
                              <a:cs typeface="Courier New" panose="02070309020205020404" pitchFamily="49" charset="0"/>
                            </a:rPr>
                            <m:t>𝒙</m:t>
                          </m:r>
                        </m:e>
                        <m:sup>
                          <m:r>
                            <a:rPr lang="en-US" sz="1400" b="1" i="1" dirty="0" smtClean="0">
                              <a:latin typeface="Cambria Math" panose="02040503050406030204" pitchFamily="18" charset="0"/>
                              <a:ea typeface="Apple Symbols" panose="02000000000000000000" pitchFamily="2" charset="-79"/>
                              <a:cs typeface="Courier New" panose="02070309020205020404" pitchFamily="49" charset="0"/>
                            </a:rPr>
                            <m:t>𝑻</m:t>
                          </m:r>
                        </m:sup>
                      </m:s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31" name="Rectangle 130">
                <a:extLst>
                  <a:ext uri="{FF2B5EF4-FFF2-40B4-BE49-F238E27FC236}">
                    <a16:creationId xmlns:a16="http://schemas.microsoft.com/office/drawing/2014/main" id="{97775E35-6FAA-1F44-9BEA-D7C532833E0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825" y="822955"/>
                <a:ext cx="2718180" cy="538289"/>
              </a:xfrm>
              <a:prstGeom prst="rect">
                <a:avLst/>
              </a:prstGeom>
              <a:blipFill>
                <a:blip r:embed="rId48"/>
                <a:stretch>
                  <a:fillRect b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6FD98F80-1312-D34E-AB3C-78E88544FBA5}"/>
                  </a:ext>
                </a:extLst>
              </p:cNvPr>
              <p:cNvSpPr/>
              <p:nvPr/>
            </p:nvSpPr>
            <p:spPr>
              <a:xfrm>
                <a:off x="861577" y="1319357"/>
                <a:ext cx="2286395" cy="53828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b="1" i="1" dirty="0" smtClean="0">
                              <a:latin typeface="Cambria Math" panose="02040503050406030204" pitchFamily="18" charset="0"/>
                              <a:ea typeface="Apple Symbols" panose="02000000000000000000" pitchFamily="2" charset="-79"/>
                              <a:cs typeface="Courier New" panose="02070309020205020404" pitchFamily="49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1400" b="1" dirty="0">
                              <a:latin typeface="Courier New" panose="02070309020205020404" pitchFamily="49" charset="0"/>
                              <a:ea typeface="Apple Symbols" panose="02000000000000000000" pitchFamily="2" charset="-79"/>
                              <a:cs typeface="Courier New" panose="02070309020205020404" pitchFamily="49" charset="0"/>
                            </a:rPr>
                            <m:t>d</m:t>
                          </m:r>
                          <m:r>
                            <m:rPr>
                              <m:nor/>
                            </m:rPr>
                            <a:rPr lang="en-US" sz="1400" b="1" i="0" dirty="0" smtClean="0">
                              <a:latin typeface="Courier New" panose="02070309020205020404" pitchFamily="49" charset="0"/>
                              <a:ea typeface="Apple Symbols" panose="02000000000000000000" pitchFamily="2" charset="-79"/>
                              <a:cs typeface="Courier New" panose="02070309020205020404" pitchFamily="49" charset="0"/>
                            </a:rPr>
                            <m:t>b</m:t>
                          </m:r>
                        </m:e>
                        <m:sup>
                          <m:r>
                            <a:rPr lang="en-US" sz="1400" b="1" i="1" dirty="0">
                              <a:latin typeface="Cambria Math" panose="02040503050406030204" pitchFamily="18" charset="0"/>
                              <a:ea typeface="Apple Symbols" panose="02000000000000000000" pitchFamily="2" charset="-79"/>
                              <a:cs typeface="Courier New" panose="02070309020205020404" pitchFamily="49" charset="0"/>
                            </a:rPr>
                            <m:t>[</m:t>
                          </m:r>
                          <m:r>
                            <a:rPr lang="en-US" sz="1400" b="1" i="1" dirty="0">
                              <a:latin typeface="Cambria Math" panose="02040503050406030204" pitchFamily="18" charset="0"/>
                              <a:ea typeface="Apple Symbols" panose="02000000000000000000" pitchFamily="2" charset="-79"/>
                              <a:cs typeface="Courier New" panose="02070309020205020404" pitchFamily="49" charset="0"/>
                            </a:rPr>
                            <m:t>𝟏</m:t>
                          </m:r>
                          <m:r>
                            <a:rPr lang="en-US" sz="1400" b="1" i="1" dirty="0">
                              <a:latin typeface="Cambria Math" panose="02040503050406030204" pitchFamily="18" charset="0"/>
                              <a:ea typeface="Apple Symbols" panose="02000000000000000000" pitchFamily="2" charset="-79"/>
                              <a:cs typeface="Courier New" panose="02070309020205020404" pitchFamily="49" charset="0"/>
                            </a:rPr>
                            <m:t>]</m:t>
                          </m:r>
                        </m:sup>
                      </m:sSup>
                      <m:r>
                        <a:rPr lang="en-US" sz="1400" b="0" i="0" dirty="0" smtClean="0">
                          <a:latin typeface="Cambria Math" panose="02040503050406030204" pitchFamily="18" charset="0"/>
                          <a:ea typeface="Apple Symbols" panose="02000000000000000000" pitchFamily="2" charset="-79"/>
                          <a:cs typeface="Courier New" panose="02070309020205020404" pitchFamily="49" charset="0"/>
                        </a:rPr>
                        <m:t>=</m:t>
                      </m:r>
                      <m:sSup>
                        <m:sSupPr>
                          <m:ctrlPr>
                            <a:rPr lang="en-US" sz="1400" b="1" i="1" dirty="0">
                              <a:latin typeface="Cambria Math" panose="02040503050406030204" pitchFamily="18" charset="0"/>
                              <a:ea typeface="Apple Symbols" panose="02000000000000000000" pitchFamily="2" charset="-79"/>
                              <a:cs typeface="Courier New" panose="02070309020205020404" pitchFamily="49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1400" b="1" dirty="0">
                              <a:latin typeface="Courier New" panose="02070309020205020404" pitchFamily="49" charset="0"/>
                              <a:ea typeface="Apple Symbols" panose="02000000000000000000" pitchFamily="2" charset="-79"/>
                              <a:cs typeface="Courier New" panose="02070309020205020404" pitchFamily="49" charset="0"/>
                            </a:rPr>
                            <m:t>dz</m:t>
                          </m:r>
                        </m:e>
                        <m:sup>
                          <m:r>
                            <a:rPr lang="en-US" sz="1400" b="1" i="1" dirty="0">
                              <a:latin typeface="Cambria Math" panose="02040503050406030204" pitchFamily="18" charset="0"/>
                              <a:ea typeface="Apple Symbols" panose="02000000000000000000" pitchFamily="2" charset="-79"/>
                              <a:cs typeface="Courier New" panose="02070309020205020404" pitchFamily="49" charset="0"/>
                            </a:rPr>
                            <m:t>[</m:t>
                          </m:r>
                          <m:r>
                            <a:rPr lang="en-US" sz="1400" b="1" i="1" dirty="0">
                              <a:latin typeface="Cambria Math" panose="02040503050406030204" pitchFamily="18" charset="0"/>
                              <a:ea typeface="Apple Symbols" panose="02000000000000000000" pitchFamily="2" charset="-79"/>
                              <a:cs typeface="Courier New" panose="02070309020205020404" pitchFamily="49" charset="0"/>
                            </a:rPr>
                            <m:t>𝟏</m:t>
                          </m:r>
                          <m:r>
                            <a:rPr lang="en-US" sz="1400" b="1" i="1" dirty="0">
                              <a:latin typeface="Cambria Math" panose="02040503050406030204" pitchFamily="18" charset="0"/>
                              <a:ea typeface="Apple Symbols" panose="02000000000000000000" pitchFamily="2" charset="-79"/>
                              <a:cs typeface="Courier New" panose="02070309020205020404" pitchFamily="49" charset="0"/>
                            </a:rPr>
                            <m:t>]</m:t>
                          </m:r>
                        </m:sup>
                      </m:sSup>
                      <m:f>
                        <m:f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  <a:ea typeface="Apple Symbols" panose="02000000000000000000" pitchFamily="2" charset="-79"/>
                              <a:cs typeface="Courier New" panose="02070309020205020404" pitchFamily="49" charset="0"/>
                            </a:rPr>
                          </m:ctrlPr>
                        </m:fPr>
                        <m:num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  <a:ea typeface="Apple Symbols" panose="02000000000000000000" pitchFamily="2" charset="-79"/>
                              <a:cs typeface="Courier New" panose="02070309020205020404" pitchFamily="49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[1]</m:t>
                              </m:r>
                            </m:sup>
                          </m:sSup>
                        </m:num>
                        <m:den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  <a:ea typeface="Apple Symbols" panose="02000000000000000000" pitchFamily="2" charset="-79"/>
                              <a:cs typeface="Courier New" panose="02070309020205020404" pitchFamily="49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[1]</m:t>
                              </m:r>
                            </m:sup>
                          </m:sSup>
                        </m:den>
                      </m:f>
                      <m:r>
                        <a:rPr lang="en-US" sz="1400" b="0" i="1" dirty="0" smtClean="0">
                          <a:latin typeface="Cambria Math" panose="02040503050406030204" pitchFamily="18" charset="0"/>
                          <a:ea typeface="Apple Symbols" panose="02000000000000000000" pitchFamily="2" charset="-79"/>
                          <a:cs typeface="Courier New" panose="02070309020205020404" pitchFamily="49" charset="0"/>
                        </a:rPr>
                        <m:t>=</m:t>
                      </m:r>
                      <m:sSup>
                        <m:sSupPr>
                          <m:ctrlPr>
                            <a:rPr lang="en-US" sz="1400" b="1" i="1" dirty="0">
                              <a:latin typeface="Cambria Math" panose="02040503050406030204" pitchFamily="18" charset="0"/>
                              <a:ea typeface="Apple Symbols" panose="02000000000000000000" pitchFamily="2" charset="-79"/>
                              <a:cs typeface="Courier New" panose="02070309020205020404" pitchFamily="49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1400" b="1" dirty="0">
                              <a:latin typeface="Courier New" panose="02070309020205020404" pitchFamily="49" charset="0"/>
                              <a:ea typeface="Apple Symbols" panose="02000000000000000000" pitchFamily="2" charset="-79"/>
                              <a:cs typeface="Courier New" panose="02070309020205020404" pitchFamily="49" charset="0"/>
                            </a:rPr>
                            <m:t>dz</m:t>
                          </m:r>
                        </m:e>
                        <m:sup>
                          <m:r>
                            <a:rPr lang="en-US" sz="1400" b="1" i="1" dirty="0">
                              <a:latin typeface="Cambria Math" panose="02040503050406030204" pitchFamily="18" charset="0"/>
                              <a:ea typeface="Apple Symbols" panose="02000000000000000000" pitchFamily="2" charset="-79"/>
                              <a:cs typeface="Courier New" panose="02070309020205020404" pitchFamily="49" charset="0"/>
                            </a:rPr>
                            <m:t>[</m:t>
                          </m:r>
                          <m:r>
                            <a:rPr lang="en-US" sz="1400" b="1" i="1" dirty="0">
                              <a:latin typeface="Cambria Math" panose="02040503050406030204" pitchFamily="18" charset="0"/>
                              <a:ea typeface="Apple Symbols" panose="02000000000000000000" pitchFamily="2" charset="-79"/>
                              <a:cs typeface="Courier New" panose="02070309020205020404" pitchFamily="49" charset="0"/>
                            </a:rPr>
                            <m:t>𝟏</m:t>
                          </m:r>
                          <m:r>
                            <a:rPr lang="en-US" sz="1400" b="1" i="1" dirty="0">
                              <a:latin typeface="Cambria Math" panose="02040503050406030204" pitchFamily="18" charset="0"/>
                              <a:ea typeface="Apple Symbols" panose="02000000000000000000" pitchFamily="2" charset="-79"/>
                              <a:cs typeface="Courier New" panose="02070309020205020404" pitchFamily="49" charset="0"/>
                            </a:rPr>
                            <m:t>]</m:t>
                          </m:r>
                        </m:sup>
                      </m:s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6FD98F80-1312-D34E-AB3C-78E88544FB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577" y="1319357"/>
                <a:ext cx="2286395" cy="538289"/>
              </a:xfrm>
              <a:prstGeom prst="rect">
                <a:avLst/>
              </a:prstGeom>
              <a:blipFill>
                <a:blip r:embed="rId4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4" name="Group 143">
            <a:extLst>
              <a:ext uri="{FF2B5EF4-FFF2-40B4-BE49-F238E27FC236}">
                <a16:creationId xmlns:a16="http://schemas.microsoft.com/office/drawing/2014/main" id="{DDA408CF-682E-9C42-8DB6-28483489435F}"/>
              </a:ext>
            </a:extLst>
          </p:cNvPr>
          <p:cNvGrpSpPr/>
          <p:nvPr/>
        </p:nvGrpSpPr>
        <p:grpSpPr>
          <a:xfrm>
            <a:off x="2726363" y="700088"/>
            <a:ext cx="5251199" cy="805192"/>
            <a:chOff x="2726363" y="700088"/>
            <a:chExt cx="5251199" cy="805192"/>
          </a:xfrm>
        </p:grpSpPr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EB4E31D6-F897-DF47-AA77-51E2600D8126}"/>
                </a:ext>
              </a:extLst>
            </p:cNvPr>
            <p:cNvSpPr/>
            <p:nvPr/>
          </p:nvSpPr>
          <p:spPr>
            <a:xfrm>
              <a:off x="2726363" y="940614"/>
              <a:ext cx="835642" cy="371886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7FBEEC79-679B-4E4E-BB01-299BA7D305AE}"/>
                </a:ext>
              </a:extLst>
            </p:cNvPr>
            <p:cNvSpPr/>
            <p:nvPr/>
          </p:nvSpPr>
          <p:spPr>
            <a:xfrm>
              <a:off x="7141920" y="1133394"/>
              <a:ext cx="835642" cy="371886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Freeform 138">
              <a:extLst>
                <a:ext uri="{FF2B5EF4-FFF2-40B4-BE49-F238E27FC236}">
                  <a16:creationId xmlns:a16="http://schemas.microsoft.com/office/drawing/2014/main" id="{8672AF3F-CEEE-844E-AC86-C39E12AA0560}"/>
                </a:ext>
              </a:extLst>
            </p:cNvPr>
            <p:cNvSpPr/>
            <p:nvPr/>
          </p:nvSpPr>
          <p:spPr>
            <a:xfrm>
              <a:off x="3136106" y="700088"/>
              <a:ext cx="4429125" cy="428625"/>
            </a:xfrm>
            <a:custGeom>
              <a:avLst/>
              <a:gdLst>
                <a:gd name="connsiteX0" fmla="*/ 0 w 4429125"/>
                <a:gd name="connsiteY0" fmla="*/ 250031 h 428625"/>
                <a:gd name="connsiteX1" fmla="*/ 207169 w 4429125"/>
                <a:gd name="connsiteY1" fmla="*/ 142875 h 428625"/>
                <a:gd name="connsiteX2" fmla="*/ 300038 w 4429125"/>
                <a:gd name="connsiteY2" fmla="*/ 107156 h 428625"/>
                <a:gd name="connsiteX3" fmla="*/ 464344 w 4429125"/>
                <a:gd name="connsiteY3" fmla="*/ 92868 h 428625"/>
                <a:gd name="connsiteX4" fmla="*/ 585788 w 4429125"/>
                <a:gd name="connsiteY4" fmla="*/ 85725 h 428625"/>
                <a:gd name="connsiteX5" fmla="*/ 671513 w 4429125"/>
                <a:gd name="connsiteY5" fmla="*/ 78581 h 428625"/>
                <a:gd name="connsiteX6" fmla="*/ 835819 w 4429125"/>
                <a:gd name="connsiteY6" fmla="*/ 71437 h 428625"/>
                <a:gd name="connsiteX7" fmla="*/ 1050132 w 4429125"/>
                <a:gd name="connsiteY7" fmla="*/ 42862 h 428625"/>
                <a:gd name="connsiteX8" fmla="*/ 1114425 w 4429125"/>
                <a:gd name="connsiteY8" fmla="*/ 28575 h 428625"/>
                <a:gd name="connsiteX9" fmla="*/ 1278732 w 4429125"/>
                <a:gd name="connsiteY9" fmla="*/ 14287 h 428625"/>
                <a:gd name="connsiteX10" fmla="*/ 1343025 w 4429125"/>
                <a:gd name="connsiteY10" fmla="*/ 7143 h 428625"/>
                <a:gd name="connsiteX11" fmla="*/ 1671638 w 4429125"/>
                <a:gd name="connsiteY11" fmla="*/ 0 h 428625"/>
                <a:gd name="connsiteX12" fmla="*/ 2993232 w 4429125"/>
                <a:gd name="connsiteY12" fmla="*/ 7143 h 428625"/>
                <a:gd name="connsiteX13" fmla="*/ 3143250 w 4429125"/>
                <a:gd name="connsiteY13" fmla="*/ 14287 h 428625"/>
                <a:gd name="connsiteX14" fmla="*/ 3336132 w 4429125"/>
                <a:gd name="connsiteY14" fmla="*/ 28575 h 428625"/>
                <a:gd name="connsiteX15" fmla="*/ 3450432 w 4429125"/>
                <a:gd name="connsiteY15" fmla="*/ 42862 h 428625"/>
                <a:gd name="connsiteX16" fmla="*/ 3607594 w 4429125"/>
                <a:gd name="connsiteY16" fmla="*/ 57150 h 428625"/>
                <a:gd name="connsiteX17" fmla="*/ 3686175 w 4429125"/>
                <a:gd name="connsiteY17" fmla="*/ 78581 h 428625"/>
                <a:gd name="connsiteX18" fmla="*/ 3743325 w 4429125"/>
                <a:gd name="connsiteY18" fmla="*/ 100012 h 428625"/>
                <a:gd name="connsiteX19" fmla="*/ 3786188 w 4429125"/>
                <a:gd name="connsiteY19" fmla="*/ 107156 h 428625"/>
                <a:gd name="connsiteX20" fmla="*/ 3814763 w 4429125"/>
                <a:gd name="connsiteY20" fmla="*/ 121443 h 428625"/>
                <a:gd name="connsiteX21" fmla="*/ 3893344 w 4429125"/>
                <a:gd name="connsiteY21" fmla="*/ 135731 h 428625"/>
                <a:gd name="connsiteX22" fmla="*/ 3964782 w 4429125"/>
                <a:gd name="connsiteY22" fmla="*/ 157162 h 428625"/>
                <a:gd name="connsiteX23" fmla="*/ 3986213 w 4429125"/>
                <a:gd name="connsiteY23" fmla="*/ 164306 h 428625"/>
                <a:gd name="connsiteX24" fmla="*/ 4057650 w 4429125"/>
                <a:gd name="connsiteY24" fmla="*/ 192881 h 428625"/>
                <a:gd name="connsiteX25" fmla="*/ 4093369 w 4429125"/>
                <a:gd name="connsiteY25" fmla="*/ 207168 h 428625"/>
                <a:gd name="connsiteX26" fmla="*/ 4114800 w 4429125"/>
                <a:gd name="connsiteY26" fmla="*/ 214312 h 428625"/>
                <a:gd name="connsiteX27" fmla="*/ 4150519 w 4429125"/>
                <a:gd name="connsiteY27" fmla="*/ 235743 h 428625"/>
                <a:gd name="connsiteX28" fmla="*/ 4179094 w 4429125"/>
                <a:gd name="connsiteY28" fmla="*/ 250031 h 428625"/>
                <a:gd name="connsiteX29" fmla="*/ 4214813 w 4429125"/>
                <a:gd name="connsiteY29" fmla="*/ 271462 h 428625"/>
                <a:gd name="connsiteX30" fmla="*/ 4271963 w 4429125"/>
                <a:gd name="connsiteY30" fmla="*/ 300037 h 428625"/>
                <a:gd name="connsiteX31" fmla="*/ 4314825 w 4429125"/>
                <a:gd name="connsiteY31" fmla="*/ 335756 h 428625"/>
                <a:gd name="connsiteX32" fmla="*/ 4357688 w 4429125"/>
                <a:gd name="connsiteY32" fmla="*/ 364331 h 428625"/>
                <a:gd name="connsiteX33" fmla="*/ 4386263 w 4429125"/>
                <a:gd name="connsiteY33" fmla="*/ 385762 h 428625"/>
                <a:gd name="connsiteX34" fmla="*/ 4400550 w 4429125"/>
                <a:gd name="connsiteY34" fmla="*/ 407193 h 428625"/>
                <a:gd name="connsiteX35" fmla="*/ 4421982 w 4429125"/>
                <a:gd name="connsiteY35" fmla="*/ 421481 h 428625"/>
                <a:gd name="connsiteX36" fmla="*/ 4429125 w 4429125"/>
                <a:gd name="connsiteY36" fmla="*/ 428625 h 428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429125" h="428625">
                  <a:moveTo>
                    <a:pt x="0" y="250031"/>
                  </a:moveTo>
                  <a:cubicBezTo>
                    <a:pt x="153275" y="159869"/>
                    <a:pt x="74697" y="198653"/>
                    <a:pt x="207169" y="142875"/>
                  </a:cubicBezTo>
                  <a:cubicBezTo>
                    <a:pt x="227918" y="134138"/>
                    <a:pt x="275763" y="111708"/>
                    <a:pt x="300038" y="107156"/>
                  </a:cubicBezTo>
                  <a:cubicBezTo>
                    <a:pt x="320632" y="103295"/>
                    <a:pt x="453658" y="93580"/>
                    <a:pt x="464344" y="92868"/>
                  </a:cubicBezTo>
                  <a:lnTo>
                    <a:pt x="585788" y="85725"/>
                  </a:lnTo>
                  <a:cubicBezTo>
                    <a:pt x="614394" y="83752"/>
                    <a:pt x="642886" y="80217"/>
                    <a:pt x="671513" y="78581"/>
                  </a:cubicBezTo>
                  <a:cubicBezTo>
                    <a:pt x="726244" y="75453"/>
                    <a:pt x="781050" y="73818"/>
                    <a:pt x="835819" y="71437"/>
                  </a:cubicBezTo>
                  <a:cubicBezTo>
                    <a:pt x="938114" y="62137"/>
                    <a:pt x="926564" y="64927"/>
                    <a:pt x="1050132" y="42862"/>
                  </a:cubicBezTo>
                  <a:cubicBezTo>
                    <a:pt x="1071744" y="39003"/>
                    <a:pt x="1092740" y="31999"/>
                    <a:pt x="1114425" y="28575"/>
                  </a:cubicBezTo>
                  <a:cubicBezTo>
                    <a:pt x="1147102" y="23416"/>
                    <a:pt x="1252370" y="16684"/>
                    <a:pt x="1278732" y="14287"/>
                  </a:cubicBezTo>
                  <a:cubicBezTo>
                    <a:pt x="1300206" y="12335"/>
                    <a:pt x="1321476" y="7927"/>
                    <a:pt x="1343025" y="7143"/>
                  </a:cubicBezTo>
                  <a:cubicBezTo>
                    <a:pt x="1452516" y="3162"/>
                    <a:pt x="1562100" y="2381"/>
                    <a:pt x="1671638" y="0"/>
                  </a:cubicBezTo>
                  <a:lnTo>
                    <a:pt x="2993232" y="7143"/>
                  </a:lnTo>
                  <a:cubicBezTo>
                    <a:pt x="3043292" y="7629"/>
                    <a:pt x="3093260" y="11585"/>
                    <a:pt x="3143250" y="14287"/>
                  </a:cubicBezTo>
                  <a:cubicBezTo>
                    <a:pt x="3203087" y="17522"/>
                    <a:pt x="3275144" y="21799"/>
                    <a:pt x="3336132" y="28575"/>
                  </a:cubicBezTo>
                  <a:cubicBezTo>
                    <a:pt x="3486909" y="45327"/>
                    <a:pt x="3267689" y="25457"/>
                    <a:pt x="3450432" y="42862"/>
                  </a:cubicBezTo>
                  <a:cubicBezTo>
                    <a:pt x="3833886" y="79383"/>
                    <a:pt x="3279047" y="24294"/>
                    <a:pt x="3607594" y="57150"/>
                  </a:cubicBezTo>
                  <a:cubicBezTo>
                    <a:pt x="3699558" y="87803"/>
                    <a:pt x="3605390" y="58384"/>
                    <a:pt x="3686175" y="78581"/>
                  </a:cubicBezTo>
                  <a:cubicBezTo>
                    <a:pt x="3737057" y="91302"/>
                    <a:pt x="3671182" y="80337"/>
                    <a:pt x="3743325" y="100012"/>
                  </a:cubicBezTo>
                  <a:cubicBezTo>
                    <a:pt x="3757299" y="103823"/>
                    <a:pt x="3771900" y="104775"/>
                    <a:pt x="3786188" y="107156"/>
                  </a:cubicBezTo>
                  <a:cubicBezTo>
                    <a:pt x="3795713" y="111918"/>
                    <a:pt x="3804660" y="118075"/>
                    <a:pt x="3814763" y="121443"/>
                  </a:cubicBezTo>
                  <a:cubicBezTo>
                    <a:pt x="3826256" y="125274"/>
                    <a:pt x="3884347" y="133932"/>
                    <a:pt x="3893344" y="135731"/>
                  </a:cubicBezTo>
                  <a:cubicBezTo>
                    <a:pt x="3920331" y="141129"/>
                    <a:pt x="3937453" y="148052"/>
                    <a:pt x="3964782" y="157162"/>
                  </a:cubicBezTo>
                  <a:cubicBezTo>
                    <a:pt x="3971926" y="159543"/>
                    <a:pt x="3979221" y="161509"/>
                    <a:pt x="3986213" y="164306"/>
                  </a:cubicBezTo>
                  <a:lnTo>
                    <a:pt x="4057650" y="192881"/>
                  </a:lnTo>
                  <a:cubicBezTo>
                    <a:pt x="4069556" y="197643"/>
                    <a:pt x="4081204" y="203113"/>
                    <a:pt x="4093369" y="207168"/>
                  </a:cubicBezTo>
                  <a:cubicBezTo>
                    <a:pt x="4100513" y="209549"/>
                    <a:pt x="4108065" y="210944"/>
                    <a:pt x="4114800" y="214312"/>
                  </a:cubicBezTo>
                  <a:cubicBezTo>
                    <a:pt x="4127219" y="220522"/>
                    <a:pt x="4138381" y="229000"/>
                    <a:pt x="4150519" y="235743"/>
                  </a:cubicBezTo>
                  <a:cubicBezTo>
                    <a:pt x="4159828" y="240915"/>
                    <a:pt x="4169785" y="244859"/>
                    <a:pt x="4179094" y="250031"/>
                  </a:cubicBezTo>
                  <a:cubicBezTo>
                    <a:pt x="4191232" y="256774"/>
                    <a:pt x="4202588" y="264879"/>
                    <a:pt x="4214813" y="271462"/>
                  </a:cubicBezTo>
                  <a:cubicBezTo>
                    <a:pt x="4233566" y="281560"/>
                    <a:pt x="4254242" y="288222"/>
                    <a:pt x="4271963" y="300037"/>
                  </a:cubicBezTo>
                  <a:cubicBezTo>
                    <a:pt x="4348562" y="351106"/>
                    <a:pt x="4232298" y="271569"/>
                    <a:pt x="4314825" y="335756"/>
                  </a:cubicBezTo>
                  <a:cubicBezTo>
                    <a:pt x="4328379" y="346298"/>
                    <a:pt x="4343620" y="354484"/>
                    <a:pt x="4357688" y="364331"/>
                  </a:cubicBezTo>
                  <a:cubicBezTo>
                    <a:pt x="4367442" y="371159"/>
                    <a:pt x="4376738" y="378618"/>
                    <a:pt x="4386263" y="385762"/>
                  </a:cubicBezTo>
                  <a:cubicBezTo>
                    <a:pt x="4391025" y="392906"/>
                    <a:pt x="4394479" y="401122"/>
                    <a:pt x="4400550" y="407193"/>
                  </a:cubicBezTo>
                  <a:cubicBezTo>
                    <a:pt x="4406621" y="413264"/>
                    <a:pt x="4415113" y="416329"/>
                    <a:pt x="4421982" y="421481"/>
                  </a:cubicBezTo>
                  <a:cubicBezTo>
                    <a:pt x="4424676" y="423502"/>
                    <a:pt x="4426744" y="426244"/>
                    <a:pt x="4429125" y="428625"/>
                  </a:cubicBezTo>
                </a:path>
              </a:pathLst>
            </a:custGeom>
            <a:noFill/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940F4FA9-BBFE-664D-9F18-3396C947D04E}"/>
              </a:ext>
            </a:extLst>
          </p:cNvPr>
          <p:cNvGrpSpPr/>
          <p:nvPr/>
        </p:nvGrpSpPr>
        <p:grpSpPr>
          <a:xfrm>
            <a:off x="2604440" y="1429376"/>
            <a:ext cx="3484393" cy="432134"/>
            <a:chOff x="2604440" y="1429376"/>
            <a:chExt cx="3484393" cy="432134"/>
          </a:xfrm>
        </p:grpSpPr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1CAE037D-9470-B542-B438-986C9575D8BC}"/>
                </a:ext>
              </a:extLst>
            </p:cNvPr>
            <p:cNvSpPr/>
            <p:nvPr/>
          </p:nvSpPr>
          <p:spPr>
            <a:xfrm>
              <a:off x="2604440" y="1429376"/>
              <a:ext cx="495465" cy="371886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7D9F909F-CBBA-ED41-8CA7-8295B3B8C518}"/>
                </a:ext>
              </a:extLst>
            </p:cNvPr>
            <p:cNvSpPr/>
            <p:nvPr/>
          </p:nvSpPr>
          <p:spPr>
            <a:xfrm>
              <a:off x="5593368" y="1489624"/>
              <a:ext cx="495465" cy="371886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Freeform 142">
              <a:extLst>
                <a:ext uri="{FF2B5EF4-FFF2-40B4-BE49-F238E27FC236}">
                  <a16:creationId xmlns:a16="http://schemas.microsoft.com/office/drawing/2014/main" id="{74EC057A-1325-A04C-BD3A-D642C018F3BA}"/>
                </a:ext>
              </a:extLst>
            </p:cNvPr>
            <p:cNvSpPr/>
            <p:nvPr/>
          </p:nvSpPr>
          <p:spPr>
            <a:xfrm>
              <a:off x="3100388" y="1643063"/>
              <a:ext cx="2478881" cy="178593"/>
            </a:xfrm>
            <a:custGeom>
              <a:avLst/>
              <a:gdLst>
                <a:gd name="connsiteX0" fmla="*/ 0 w 2478881"/>
                <a:gd name="connsiteY0" fmla="*/ 0 h 178593"/>
                <a:gd name="connsiteX1" fmla="*/ 50006 w 2478881"/>
                <a:gd name="connsiteY1" fmla="*/ 28575 h 178593"/>
                <a:gd name="connsiteX2" fmla="*/ 92868 w 2478881"/>
                <a:gd name="connsiteY2" fmla="*/ 42862 h 178593"/>
                <a:gd name="connsiteX3" fmla="*/ 221456 w 2478881"/>
                <a:gd name="connsiteY3" fmla="*/ 64293 h 178593"/>
                <a:gd name="connsiteX4" fmla="*/ 335756 w 2478881"/>
                <a:gd name="connsiteY4" fmla="*/ 85725 h 178593"/>
                <a:gd name="connsiteX5" fmla="*/ 478631 w 2478881"/>
                <a:gd name="connsiteY5" fmla="*/ 100012 h 178593"/>
                <a:gd name="connsiteX6" fmla="*/ 535781 w 2478881"/>
                <a:gd name="connsiteY6" fmla="*/ 114300 h 178593"/>
                <a:gd name="connsiteX7" fmla="*/ 592931 w 2478881"/>
                <a:gd name="connsiteY7" fmla="*/ 128587 h 178593"/>
                <a:gd name="connsiteX8" fmla="*/ 700087 w 2478881"/>
                <a:gd name="connsiteY8" fmla="*/ 135731 h 178593"/>
                <a:gd name="connsiteX9" fmla="*/ 792956 w 2478881"/>
                <a:gd name="connsiteY9" fmla="*/ 150018 h 178593"/>
                <a:gd name="connsiteX10" fmla="*/ 907256 w 2478881"/>
                <a:gd name="connsiteY10" fmla="*/ 157162 h 178593"/>
                <a:gd name="connsiteX11" fmla="*/ 1000125 w 2478881"/>
                <a:gd name="connsiteY11" fmla="*/ 164306 h 178593"/>
                <a:gd name="connsiteX12" fmla="*/ 1150143 w 2478881"/>
                <a:gd name="connsiteY12" fmla="*/ 171450 h 178593"/>
                <a:gd name="connsiteX13" fmla="*/ 1285875 w 2478881"/>
                <a:gd name="connsiteY13" fmla="*/ 178593 h 178593"/>
                <a:gd name="connsiteX14" fmla="*/ 2107406 w 2478881"/>
                <a:gd name="connsiteY14" fmla="*/ 164306 h 178593"/>
                <a:gd name="connsiteX15" fmla="*/ 2478881 w 2478881"/>
                <a:gd name="connsiteY15" fmla="*/ 157162 h 178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78881" h="178593">
                  <a:moveTo>
                    <a:pt x="0" y="0"/>
                  </a:moveTo>
                  <a:cubicBezTo>
                    <a:pt x="16669" y="9525"/>
                    <a:pt x="32575" y="20530"/>
                    <a:pt x="50006" y="28575"/>
                  </a:cubicBezTo>
                  <a:cubicBezTo>
                    <a:pt x="63680" y="34886"/>
                    <a:pt x="78258" y="39209"/>
                    <a:pt x="92868" y="42862"/>
                  </a:cubicBezTo>
                  <a:cubicBezTo>
                    <a:pt x="180380" y="64740"/>
                    <a:pt x="142385" y="51115"/>
                    <a:pt x="221456" y="64293"/>
                  </a:cubicBezTo>
                  <a:cubicBezTo>
                    <a:pt x="280714" y="74169"/>
                    <a:pt x="284676" y="78915"/>
                    <a:pt x="335756" y="85725"/>
                  </a:cubicBezTo>
                  <a:cubicBezTo>
                    <a:pt x="378796" y="91463"/>
                    <a:pt x="436385" y="96171"/>
                    <a:pt x="478631" y="100012"/>
                  </a:cubicBezTo>
                  <a:cubicBezTo>
                    <a:pt x="519596" y="113668"/>
                    <a:pt x="479753" y="101371"/>
                    <a:pt x="535781" y="114300"/>
                  </a:cubicBezTo>
                  <a:cubicBezTo>
                    <a:pt x="554914" y="118715"/>
                    <a:pt x="573338" y="127281"/>
                    <a:pt x="592931" y="128587"/>
                  </a:cubicBezTo>
                  <a:lnTo>
                    <a:pt x="700087" y="135731"/>
                  </a:lnTo>
                  <a:cubicBezTo>
                    <a:pt x="720751" y="139175"/>
                    <a:pt x="773723" y="148346"/>
                    <a:pt x="792956" y="150018"/>
                  </a:cubicBezTo>
                  <a:cubicBezTo>
                    <a:pt x="830987" y="153325"/>
                    <a:pt x="869172" y="154535"/>
                    <a:pt x="907256" y="157162"/>
                  </a:cubicBezTo>
                  <a:lnTo>
                    <a:pt x="1000125" y="164306"/>
                  </a:lnTo>
                  <a:cubicBezTo>
                    <a:pt x="1050101" y="167246"/>
                    <a:pt x="1100143" y="168950"/>
                    <a:pt x="1150143" y="171450"/>
                  </a:cubicBezTo>
                  <a:lnTo>
                    <a:pt x="1285875" y="178593"/>
                  </a:lnTo>
                  <a:lnTo>
                    <a:pt x="2107406" y="164306"/>
                  </a:lnTo>
                  <a:lnTo>
                    <a:pt x="2478881" y="157162"/>
                  </a:lnTo>
                </a:path>
              </a:pathLst>
            </a:custGeom>
            <a:noFill/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C104BA84-A738-DD4E-895D-897351FA6574}"/>
              </a:ext>
            </a:extLst>
          </p:cNvPr>
          <p:cNvGrpSpPr/>
          <p:nvPr/>
        </p:nvGrpSpPr>
        <p:grpSpPr>
          <a:xfrm>
            <a:off x="656162" y="5691095"/>
            <a:ext cx="555730" cy="439415"/>
            <a:chOff x="656162" y="5691095"/>
            <a:chExt cx="555730" cy="43941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6" name="Rectangle 145">
                  <a:extLst>
                    <a:ext uri="{FF2B5EF4-FFF2-40B4-BE49-F238E27FC236}">
                      <a16:creationId xmlns:a16="http://schemas.microsoft.com/office/drawing/2014/main" id="{029DD631-E83A-ED49-8D41-9280CEDBFE4A}"/>
                    </a:ext>
                  </a:extLst>
                </p:cNvPr>
                <p:cNvSpPr/>
                <p:nvPr/>
              </p:nvSpPr>
              <p:spPr>
                <a:xfrm>
                  <a:off x="656162" y="5691095"/>
                  <a:ext cx="555730" cy="26090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050" b="1" i="1" dirty="0" smtClean="0">
                                <a:latin typeface="Cambria Math" panose="02040503050406030204" pitchFamily="18" charset="0"/>
                                <a:ea typeface="Apple Symbols" panose="02000000000000000000" pitchFamily="2" charset="-79"/>
                                <a:cs typeface="Courier New" panose="02070309020205020404" pitchFamily="49" charset="0"/>
                              </a:rPr>
                            </m:ctrlPr>
                          </m:sSupPr>
                          <m:e>
                            <m:r>
                              <m:rPr>
                                <m:nor/>
                              </m:rPr>
                              <a:rPr lang="en-US" sz="1050" b="1" dirty="0">
                                <a:latin typeface="Cambria Math" panose="02040503050406030204" pitchFamily="18" charset="0"/>
                                <a:ea typeface="Apple Symbols" panose="02000000000000000000" pitchFamily="2" charset="-79"/>
                                <a:cs typeface="Courier New" panose="02070309020205020404" pitchFamily="49" charset="0"/>
                              </a:rPr>
                              <m:t>d</m:t>
                            </m:r>
                            <m:r>
                              <a:rPr lang="en-US" sz="1050" b="1" i="1" dirty="0">
                                <a:latin typeface="Cambria Math" panose="02040503050406030204" pitchFamily="18" charset="0"/>
                                <a:ea typeface="Apple Symbols" panose="02000000000000000000" pitchFamily="2" charset="-79"/>
                                <a:cs typeface="Courier New" panose="02070309020205020404" pitchFamily="49" charset="0"/>
                              </a:rPr>
                              <m:t>𝑾</m:t>
                            </m:r>
                          </m:e>
                          <m:sup>
                            <m:r>
                              <a:rPr lang="en-US" sz="1050" b="1" i="1" dirty="0">
                                <a:latin typeface="Cambria Math" panose="02040503050406030204" pitchFamily="18" charset="0"/>
                                <a:ea typeface="Apple Symbols" panose="02000000000000000000" pitchFamily="2" charset="-79"/>
                                <a:cs typeface="Courier New" panose="02070309020205020404" pitchFamily="49" charset="0"/>
                              </a:rPr>
                              <m:t>[</m:t>
                            </m:r>
                            <m:r>
                              <a:rPr lang="en-US" sz="1050" b="1" i="1" dirty="0" smtClean="0">
                                <a:latin typeface="Cambria Math" panose="02040503050406030204" pitchFamily="18" charset="0"/>
                                <a:ea typeface="Apple Symbols" panose="02000000000000000000" pitchFamily="2" charset="-79"/>
                                <a:cs typeface="Courier New" panose="02070309020205020404" pitchFamily="49" charset="0"/>
                              </a:rPr>
                              <m:t>𝟏</m:t>
                            </m:r>
                            <m:r>
                              <a:rPr lang="en-US" sz="1050" b="1" i="1" dirty="0">
                                <a:latin typeface="Cambria Math" panose="02040503050406030204" pitchFamily="18" charset="0"/>
                                <a:ea typeface="Apple Symbols" panose="02000000000000000000" pitchFamily="2" charset="-79"/>
                                <a:cs typeface="Courier New" panose="02070309020205020404" pitchFamily="49" charset="0"/>
                              </a:rPr>
                              <m:t>]</m:t>
                            </m:r>
                          </m:sup>
                        </m:sSup>
                      </m:oMath>
                    </m:oMathPara>
                  </a14:m>
                  <a:endParaRPr lang="en-US" sz="1050" dirty="0"/>
                </a:p>
              </p:txBody>
            </p:sp>
          </mc:Choice>
          <mc:Fallback xmlns="">
            <p:sp>
              <p:nvSpPr>
                <p:cNvPr id="146" name="Rectangle 145">
                  <a:extLst>
                    <a:ext uri="{FF2B5EF4-FFF2-40B4-BE49-F238E27FC236}">
                      <a16:creationId xmlns:a16="http://schemas.microsoft.com/office/drawing/2014/main" id="{029DD631-E83A-ED49-8D41-9280CEDBFE4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6162" y="5691095"/>
                  <a:ext cx="555730" cy="260905"/>
                </a:xfrm>
                <a:prstGeom prst="rect">
                  <a:avLst/>
                </a:prstGeom>
                <a:blipFill>
                  <a:blip r:embed="rId5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7" name="Rectangle 146">
                  <a:extLst>
                    <a:ext uri="{FF2B5EF4-FFF2-40B4-BE49-F238E27FC236}">
                      <a16:creationId xmlns:a16="http://schemas.microsoft.com/office/drawing/2014/main" id="{120F0144-BA35-BA47-8FF0-FABFBEE6C615}"/>
                    </a:ext>
                  </a:extLst>
                </p:cNvPr>
                <p:cNvSpPr/>
                <p:nvPr/>
              </p:nvSpPr>
              <p:spPr>
                <a:xfrm>
                  <a:off x="663653" y="5869605"/>
                  <a:ext cx="507639" cy="26090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050" b="1" i="1" dirty="0" smtClean="0">
                                <a:latin typeface="Cambria Math" panose="02040503050406030204" pitchFamily="18" charset="0"/>
                                <a:ea typeface="Apple Symbols" panose="02000000000000000000" pitchFamily="2" charset="-79"/>
                                <a:cs typeface="Courier New" panose="02070309020205020404" pitchFamily="49" charset="0"/>
                              </a:rPr>
                            </m:ctrlPr>
                          </m:sSupPr>
                          <m:e>
                            <m:r>
                              <m:rPr>
                                <m:nor/>
                              </m:rPr>
                              <a:rPr lang="en-US" sz="1050" b="1" dirty="0">
                                <a:latin typeface="Courier New" panose="02070309020205020404" pitchFamily="49" charset="0"/>
                                <a:ea typeface="Apple Symbols" panose="02000000000000000000" pitchFamily="2" charset="-79"/>
                                <a:cs typeface="Courier New" panose="02070309020205020404" pitchFamily="49" charset="0"/>
                              </a:rPr>
                              <m:t>dz</m:t>
                            </m:r>
                          </m:e>
                          <m:sup>
                            <m:r>
                              <a:rPr lang="en-US" sz="1050" b="1" i="1" dirty="0">
                                <a:latin typeface="Cambria Math" panose="02040503050406030204" pitchFamily="18" charset="0"/>
                                <a:ea typeface="Apple Symbols" panose="02000000000000000000" pitchFamily="2" charset="-79"/>
                                <a:cs typeface="Courier New" panose="02070309020205020404" pitchFamily="49" charset="0"/>
                              </a:rPr>
                              <m:t>[</m:t>
                            </m:r>
                            <m:r>
                              <a:rPr lang="en-US" sz="1050" b="1" i="1" dirty="0" smtClean="0">
                                <a:latin typeface="Cambria Math" panose="02040503050406030204" pitchFamily="18" charset="0"/>
                                <a:ea typeface="Apple Symbols" panose="02000000000000000000" pitchFamily="2" charset="-79"/>
                                <a:cs typeface="Courier New" panose="02070309020205020404" pitchFamily="49" charset="0"/>
                              </a:rPr>
                              <m:t>𝟏</m:t>
                            </m:r>
                            <m:r>
                              <a:rPr lang="en-US" sz="1050" b="1" i="1" dirty="0">
                                <a:latin typeface="Cambria Math" panose="02040503050406030204" pitchFamily="18" charset="0"/>
                                <a:ea typeface="Apple Symbols" panose="02000000000000000000" pitchFamily="2" charset="-79"/>
                                <a:cs typeface="Courier New" panose="02070309020205020404" pitchFamily="49" charset="0"/>
                              </a:rPr>
                              <m:t>]</m:t>
                            </m:r>
                          </m:sup>
                        </m:sSup>
                      </m:oMath>
                    </m:oMathPara>
                  </a14:m>
                  <a:endParaRPr lang="en-US" sz="1050" dirty="0"/>
                </a:p>
              </p:txBody>
            </p:sp>
          </mc:Choice>
          <mc:Fallback xmlns="">
            <p:sp>
              <p:nvSpPr>
                <p:cNvPr id="147" name="Rectangle 146">
                  <a:extLst>
                    <a:ext uri="{FF2B5EF4-FFF2-40B4-BE49-F238E27FC236}">
                      <a16:creationId xmlns:a16="http://schemas.microsoft.com/office/drawing/2014/main" id="{120F0144-BA35-BA47-8FF0-FABFBEE6C61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3653" y="5869605"/>
                  <a:ext cx="507639" cy="260905"/>
                </a:xfrm>
                <a:prstGeom prst="rect">
                  <a:avLst/>
                </a:prstGeom>
                <a:blipFill>
                  <a:blip r:embed="rId5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247813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2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2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7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2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7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2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7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2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7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1" grpId="0"/>
      <p:bldP spid="80" grpId="0"/>
      <p:bldP spid="81" grpId="0"/>
      <p:bldP spid="83" grpId="0"/>
      <p:bldP spid="88" grpId="0"/>
      <p:bldP spid="89" grpId="0"/>
      <p:bldP spid="92" grpId="0"/>
      <p:bldP spid="93" grpId="0"/>
      <p:bldP spid="94" grpId="0"/>
      <p:bldP spid="95" grpId="0"/>
      <p:bldP spid="96" grpId="0"/>
      <p:bldP spid="97" grpId="0"/>
      <p:bldP spid="98" grpId="0"/>
      <p:bldP spid="111" grpId="0"/>
      <p:bldP spid="131" grpId="0"/>
      <p:bldP spid="132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931</TotalTime>
  <Words>1804</Words>
  <Application>Microsoft Macintosh PowerPoint</Application>
  <PresentationFormat>On-screen Show (4:3)</PresentationFormat>
  <Paragraphs>444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0" baseType="lpstr">
      <vt:lpstr>Apple Symbols</vt:lpstr>
      <vt:lpstr>Arial</vt:lpstr>
      <vt:lpstr>Calibri</vt:lpstr>
      <vt:lpstr>Calibri Light</vt:lpstr>
      <vt:lpstr>Cambria Math</vt:lpstr>
      <vt:lpstr>Courier New</vt:lpstr>
      <vt:lpstr>Wingdings</vt:lpstr>
      <vt:lpstr>Office Theme</vt:lpstr>
      <vt:lpstr>Lecture 8: Backpropagation for Neural Networks</vt:lpstr>
      <vt:lpstr>Outline</vt:lpstr>
      <vt:lpstr>Activation functions</vt:lpstr>
      <vt:lpstr>Rule-of-thumb for choosing activation functions</vt:lpstr>
      <vt:lpstr>Why do we need activation functions?</vt:lpstr>
      <vt:lpstr>Derivatives of activation functions</vt:lpstr>
      <vt:lpstr>Gradient descent for neural networks</vt:lpstr>
      <vt:lpstr>Backpropagation</vt:lpstr>
      <vt:lpstr>Backpropagation (two-layer neural network)</vt:lpstr>
      <vt:lpstr>Derivatives w.r.t. matrix</vt:lpstr>
      <vt:lpstr>Derivatives w.r.t. matrix (cont.)</vt:lpstr>
      <vt:lpstr>Derivatives w.r.t. vector</vt:lpstr>
      <vt:lpstr>General computing principles</vt:lpstr>
      <vt:lpstr>Understanding backprop</vt:lpstr>
      <vt:lpstr>Recap: Forward and backward (single input)</vt:lpstr>
      <vt:lpstr>Vectorizing backprop across m training examples</vt:lpstr>
      <vt:lpstr>Dimension check and rowsum</vt:lpstr>
      <vt:lpstr>Recap: Forward and backward (m examples)</vt:lpstr>
      <vt:lpstr>How to initialize parameters? To zeros?</vt:lpstr>
      <vt:lpstr>Random initialization is necessary</vt:lpstr>
      <vt:lpstr>Tips</vt:lpstr>
      <vt:lpstr>Next lecture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Gradient Descent for Neural Networks (Backpropagation)</dc:title>
  <dc:creator>Microsoft Office User</dc:creator>
  <cp:lastModifiedBy>Microsoft Office User</cp:lastModifiedBy>
  <cp:revision>180</cp:revision>
  <dcterms:created xsi:type="dcterms:W3CDTF">2018-09-18T05:11:27Z</dcterms:created>
  <dcterms:modified xsi:type="dcterms:W3CDTF">2018-09-26T17:01:21Z</dcterms:modified>
</cp:coreProperties>
</file>